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changesInfos/changesInfo1.xml" ContentType="application/vnd.ms-powerpoint.changesinfo+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4"/>
  </p:notesMasterIdLst>
  <p:sldIdLst>
    <p:sldId id="337" r:id="rId2"/>
    <p:sldId id="338" r:id="rId3"/>
    <p:sldId id="339" r:id="rId4"/>
    <p:sldId id="340" r:id="rId5"/>
    <p:sldId id="335" r:id="rId6"/>
    <p:sldId id="332" r:id="rId7"/>
    <p:sldId id="333" r:id="rId8"/>
    <p:sldId id="257" r:id="rId9"/>
    <p:sldId id="300" r:id="rId10"/>
    <p:sldId id="299" r:id="rId11"/>
    <p:sldId id="334" r:id="rId12"/>
    <p:sldId id="303" r:id="rId13"/>
    <p:sldId id="259" r:id="rId14"/>
    <p:sldId id="336" r:id="rId15"/>
    <p:sldId id="308" r:id="rId16"/>
    <p:sldId id="309" r:id="rId17"/>
    <p:sldId id="260" r:id="rId18"/>
    <p:sldId id="261" r:id="rId19"/>
    <p:sldId id="262" r:id="rId20"/>
    <p:sldId id="263" r:id="rId21"/>
    <p:sldId id="264" r:id="rId22"/>
    <p:sldId id="304" r:id="rId23"/>
    <p:sldId id="305" r:id="rId24"/>
    <p:sldId id="306" r:id="rId25"/>
    <p:sldId id="310" r:id="rId26"/>
    <p:sldId id="311" r:id="rId27"/>
    <p:sldId id="312" r:id="rId28"/>
    <p:sldId id="313" r:id="rId29"/>
    <p:sldId id="314" r:id="rId30"/>
    <p:sldId id="315" r:id="rId31"/>
    <p:sldId id="316" r:id="rId32"/>
    <p:sldId id="317"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0E69C13-8603-4698-850C-B6E5E1295D87}" v="1" dt="2021-08-17T03:05:47.90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1" d="100"/>
          <a:sy n="81" d="100"/>
        </p:scale>
        <p:origin x="276" y="7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notesMaster" Target="notesMasters/notesMaster1.xml"/><Relationship Id="rId76"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75"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omnath Mukhopadhyay" userId="26a9f40543f08716" providerId="Windows Live" clId="Web-{40E69C13-8603-4698-850C-B6E5E1295D87}"/>
    <pc:docChg chg="delSld">
      <pc:chgData name="Somnath Mukhopadhyay" userId="26a9f40543f08716" providerId="Windows Live" clId="Web-{40E69C13-8603-4698-850C-B6E5E1295D87}" dt="2021-08-17T03:05:47.903" v="0"/>
      <pc:docMkLst>
        <pc:docMk/>
      </pc:docMkLst>
      <pc:sldChg chg="del">
        <pc:chgData name="Somnath Mukhopadhyay" userId="26a9f40543f08716" providerId="Windows Live" clId="Web-{40E69C13-8603-4698-850C-B6E5E1295D87}" dt="2021-08-17T03:05:47.903" v="0"/>
        <pc:sldMkLst>
          <pc:docMk/>
          <pc:sldMk cId="0" sldId="301"/>
        </pc:sldMkLst>
      </pc:sldChg>
    </pc:docChg>
  </pc:docChgLst>
</pc:chgInfo>
</file>

<file path=ppt/drawings/_rels/vmlDrawing1.vml.rels><?xml version="1.0" encoding="UTF-8" standalone="yes"?>
<Relationships xmlns="http://schemas.openxmlformats.org/package/2006/relationships"><Relationship Id="rId1" Type="http://schemas.openxmlformats.org/officeDocument/2006/relationships/image" Target="../media/image10.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EC2BB48-1537-4DCF-BA04-540162B8CF8B}" type="datetimeFigureOut">
              <a:rPr lang="en-US" smtClean="0"/>
              <a:t>2/22/2024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B1F0B72-DE6D-40FD-82B5-CE455C85EEE5}" type="slidenum">
              <a:rPr lang="en-US" smtClean="0"/>
              <a:t>‹#›</a:t>
            </a:fld>
            <a:endParaRPr lang="en-US"/>
          </a:p>
        </p:txBody>
      </p:sp>
    </p:spTree>
    <p:extLst>
      <p:ext uri="{BB962C8B-B14F-4D97-AF65-F5344CB8AC3E}">
        <p14:creationId xmlns:p14="http://schemas.microsoft.com/office/powerpoint/2010/main" val="936411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95CB17A-2FD7-4C68-AFCB-A3225922A52A}" type="slidenum">
              <a:rPr lang="en-US" smtClean="0"/>
              <a:t>1</a:t>
            </a:fld>
            <a:endParaRPr lang="en-US"/>
          </a:p>
        </p:txBody>
      </p:sp>
    </p:spTree>
    <p:extLst>
      <p:ext uri="{BB962C8B-B14F-4D97-AF65-F5344CB8AC3E}">
        <p14:creationId xmlns:p14="http://schemas.microsoft.com/office/powerpoint/2010/main" val="11621419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678F3E63-6FA5-4578-842C-7EDC8DA840A1}" type="datetime1">
              <a:rPr lang="en-US" smtClean="0"/>
              <a:t>2/22/2024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D5EE920-EF19-40FE-96EE-A508C291977A}" type="slidenum">
              <a:rPr lang="en-IN" smtClean="0"/>
              <a:pPr/>
              <a:t>‹#›</a:t>
            </a:fld>
            <a:endParaRPr lang="en-IN"/>
          </a:p>
        </p:txBody>
      </p:sp>
    </p:spTree>
    <p:extLst>
      <p:ext uri="{BB962C8B-B14F-4D97-AF65-F5344CB8AC3E}">
        <p14:creationId xmlns:p14="http://schemas.microsoft.com/office/powerpoint/2010/main" val="14249641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A05F00CF-00BA-49B6-B48F-1C5FDAE14EB9}" type="datetime1">
              <a:rPr lang="en-US" smtClean="0"/>
              <a:t>2/22/2024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D5EE920-EF19-40FE-96EE-A508C291977A}" type="slidenum">
              <a:rPr lang="en-IN" smtClean="0"/>
              <a:pPr/>
              <a:t>‹#›</a:t>
            </a:fld>
            <a:endParaRPr lang="en-IN"/>
          </a:p>
        </p:txBody>
      </p:sp>
    </p:spTree>
    <p:extLst>
      <p:ext uri="{BB962C8B-B14F-4D97-AF65-F5344CB8AC3E}">
        <p14:creationId xmlns:p14="http://schemas.microsoft.com/office/powerpoint/2010/main" val="41115571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A32372BD-842B-4AA1-B0F9-B6AC100E36C4}" type="datetime1">
              <a:rPr lang="en-US" smtClean="0"/>
              <a:t>2/22/2024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D5EE920-EF19-40FE-96EE-A508C291977A}" type="slidenum">
              <a:rPr lang="en-IN" smtClean="0"/>
              <a:pPr/>
              <a:t>‹#›</a:t>
            </a:fld>
            <a:endParaRPr lang="en-IN"/>
          </a:p>
        </p:txBody>
      </p:sp>
    </p:spTree>
    <p:extLst>
      <p:ext uri="{BB962C8B-B14F-4D97-AF65-F5344CB8AC3E}">
        <p14:creationId xmlns:p14="http://schemas.microsoft.com/office/powerpoint/2010/main" val="22977010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3252D2DD-F84C-448B-ABB3-4387A7E4193D}" type="datetime1">
              <a:rPr lang="en-US" smtClean="0"/>
              <a:t>2/22/2024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D5EE920-EF19-40FE-96EE-A508C291977A}" type="slidenum">
              <a:rPr lang="en-IN" smtClean="0"/>
              <a:pPr/>
              <a:t>‹#›</a:t>
            </a:fld>
            <a:endParaRPr lang="en-IN"/>
          </a:p>
        </p:txBody>
      </p:sp>
    </p:spTree>
    <p:extLst>
      <p:ext uri="{BB962C8B-B14F-4D97-AF65-F5344CB8AC3E}">
        <p14:creationId xmlns:p14="http://schemas.microsoft.com/office/powerpoint/2010/main" val="35558958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95D32F5-D0C7-4181-83AE-A611B57E95BD}" type="datetime1">
              <a:rPr lang="en-US" smtClean="0"/>
              <a:t>2/22/2024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D5EE920-EF19-40FE-96EE-A508C291977A}" type="slidenum">
              <a:rPr lang="en-IN" smtClean="0"/>
              <a:pPr/>
              <a:t>‹#›</a:t>
            </a:fld>
            <a:endParaRPr lang="en-IN"/>
          </a:p>
        </p:txBody>
      </p:sp>
    </p:spTree>
    <p:extLst>
      <p:ext uri="{BB962C8B-B14F-4D97-AF65-F5344CB8AC3E}">
        <p14:creationId xmlns:p14="http://schemas.microsoft.com/office/powerpoint/2010/main" val="37187360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fld id="{16C046D5-15A8-451A-B3F5-3E068F6333D0}" type="datetime1">
              <a:rPr lang="en-US" smtClean="0"/>
              <a:t>2/22/2024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D5EE920-EF19-40FE-96EE-A508C291977A}" type="slidenum">
              <a:rPr lang="en-IN" smtClean="0"/>
              <a:pPr/>
              <a:t>‹#›</a:t>
            </a:fld>
            <a:endParaRPr lang="en-IN"/>
          </a:p>
        </p:txBody>
      </p:sp>
    </p:spTree>
    <p:extLst>
      <p:ext uri="{BB962C8B-B14F-4D97-AF65-F5344CB8AC3E}">
        <p14:creationId xmlns:p14="http://schemas.microsoft.com/office/powerpoint/2010/main" val="42936495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fld id="{FD83B340-2E9B-476F-A67D-C3E2748C9136}" type="datetime1">
              <a:rPr lang="en-US" smtClean="0"/>
              <a:t>2/22/2024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7D5EE920-EF19-40FE-96EE-A508C291977A}" type="slidenum">
              <a:rPr lang="en-IN" smtClean="0"/>
              <a:pPr/>
              <a:t>‹#›</a:t>
            </a:fld>
            <a:endParaRPr lang="en-IN"/>
          </a:p>
        </p:txBody>
      </p:sp>
    </p:spTree>
    <p:extLst>
      <p:ext uri="{BB962C8B-B14F-4D97-AF65-F5344CB8AC3E}">
        <p14:creationId xmlns:p14="http://schemas.microsoft.com/office/powerpoint/2010/main" val="3399357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5E4950BA-C07F-4B01-B601-DB604E50B4D1}" type="datetime1">
              <a:rPr lang="en-US" smtClean="0"/>
              <a:t>2/22/2024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7D5EE920-EF19-40FE-96EE-A508C291977A}" type="slidenum">
              <a:rPr lang="en-IN" smtClean="0"/>
              <a:pPr/>
              <a:t>‹#›</a:t>
            </a:fld>
            <a:endParaRPr lang="en-IN"/>
          </a:p>
        </p:txBody>
      </p:sp>
    </p:spTree>
    <p:extLst>
      <p:ext uri="{BB962C8B-B14F-4D97-AF65-F5344CB8AC3E}">
        <p14:creationId xmlns:p14="http://schemas.microsoft.com/office/powerpoint/2010/main" val="27375791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19BF365-06A2-40C1-BBE7-A1A18749F6B5}" type="datetime1">
              <a:rPr lang="en-US" smtClean="0"/>
              <a:t>2/22/2024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7D5EE920-EF19-40FE-96EE-A508C291977A}" type="slidenum">
              <a:rPr lang="en-IN" smtClean="0"/>
              <a:pPr/>
              <a:t>‹#›</a:t>
            </a:fld>
            <a:endParaRPr lang="en-IN"/>
          </a:p>
        </p:txBody>
      </p:sp>
    </p:spTree>
    <p:extLst>
      <p:ext uri="{BB962C8B-B14F-4D97-AF65-F5344CB8AC3E}">
        <p14:creationId xmlns:p14="http://schemas.microsoft.com/office/powerpoint/2010/main" val="23712826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64CC172-2512-419F-951A-17A41746416E}" type="datetime1">
              <a:rPr lang="en-US" smtClean="0"/>
              <a:t>2/22/2024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D5EE920-EF19-40FE-96EE-A508C291977A}" type="slidenum">
              <a:rPr lang="en-IN" smtClean="0"/>
              <a:pPr/>
              <a:t>‹#›</a:t>
            </a:fld>
            <a:endParaRPr lang="en-IN"/>
          </a:p>
        </p:txBody>
      </p:sp>
    </p:spTree>
    <p:extLst>
      <p:ext uri="{BB962C8B-B14F-4D97-AF65-F5344CB8AC3E}">
        <p14:creationId xmlns:p14="http://schemas.microsoft.com/office/powerpoint/2010/main" val="27510972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68B2A9C-CF96-43F8-A7CD-6DAAA31C13F0}" type="datetime1">
              <a:rPr lang="en-US" smtClean="0"/>
              <a:t>2/22/2024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D5EE920-EF19-40FE-96EE-A508C291977A}" type="slidenum">
              <a:rPr lang="en-IN" smtClean="0"/>
              <a:pPr/>
              <a:t>‹#›</a:t>
            </a:fld>
            <a:endParaRPr lang="en-IN"/>
          </a:p>
        </p:txBody>
      </p:sp>
    </p:spTree>
    <p:extLst>
      <p:ext uri="{BB962C8B-B14F-4D97-AF65-F5344CB8AC3E}">
        <p14:creationId xmlns:p14="http://schemas.microsoft.com/office/powerpoint/2010/main" val="25933708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751AC14-9154-4971-A555-59F8095AF081}" type="datetime1">
              <a:rPr lang="en-US" smtClean="0"/>
              <a:t>2/22/2024</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5EE920-EF19-40FE-96EE-A508C291977A}" type="slidenum">
              <a:rPr lang="en-IN" smtClean="0"/>
              <a:pPr/>
              <a:t>‹#›</a:t>
            </a:fld>
            <a:endParaRPr lang="en-IN"/>
          </a:p>
        </p:txBody>
      </p:sp>
    </p:spTree>
    <p:extLst>
      <p:ext uri="{BB962C8B-B14F-4D97-AF65-F5344CB8AC3E}">
        <p14:creationId xmlns:p14="http://schemas.microsoft.com/office/powerpoint/2010/main" val="359319197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10.wmf"/></Relationships>
</file>

<file path=ppt/slides/_rels/slide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b="1" dirty="0" smtClean="0"/>
              <a:t>Data Analytics: Module-3.1</a:t>
            </a:r>
            <a:endParaRPr lang="en-US" b="1" dirty="0"/>
          </a:p>
        </p:txBody>
      </p:sp>
      <p:sp>
        <p:nvSpPr>
          <p:cNvPr id="3" name="Subtitle 2"/>
          <p:cNvSpPr>
            <a:spLocks noGrp="1"/>
          </p:cNvSpPr>
          <p:nvPr>
            <p:ph type="subTitle" idx="1"/>
          </p:nvPr>
        </p:nvSpPr>
        <p:spPr/>
        <p:txBody>
          <a:bodyPr>
            <a:normAutofit fontScale="92500" lnSpcReduction="10000"/>
          </a:bodyPr>
          <a:lstStyle/>
          <a:p>
            <a:r>
              <a:rPr lang="en-US" dirty="0" smtClean="0"/>
              <a:t>Dr. Ramen Pal</a:t>
            </a:r>
            <a:br>
              <a:rPr lang="en-US" dirty="0" smtClean="0"/>
            </a:br>
            <a:r>
              <a:rPr lang="en-US" dirty="0" smtClean="0"/>
              <a:t>Associate Professor</a:t>
            </a:r>
            <a:br>
              <a:rPr lang="en-US" dirty="0" smtClean="0"/>
            </a:br>
            <a:r>
              <a:rPr lang="en-US" dirty="0" smtClean="0"/>
              <a:t>Department of CSE (AI &amp; ML), UEMK</a:t>
            </a:r>
          </a:p>
          <a:p>
            <a:r>
              <a:rPr lang="en-US" dirty="0" smtClean="0"/>
              <a:t>Contact: ramen.pal@uem.edu.in </a:t>
            </a:r>
            <a:br>
              <a:rPr lang="en-US" dirty="0" smtClean="0"/>
            </a:br>
            <a:r>
              <a:rPr lang="en-US" dirty="0" err="1" smtClean="0"/>
              <a:t>WhatsApp</a:t>
            </a:r>
            <a:r>
              <a:rPr lang="en-US" dirty="0" smtClean="0"/>
              <a:t>: 7501038078</a:t>
            </a:r>
            <a:endParaRPr lang="en-US" dirty="0"/>
          </a:p>
        </p:txBody>
      </p:sp>
      <p:sp>
        <p:nvSpPr>
          <p:cNvPr id="4" name="Date Placeholder 3"/>
          <p:cNvSpPr>
            <a:spLocks noGrp="1"/>
          </p:cNvSpPr>
          <p:nvPr>
            <p:ph type="dt" sz="half" idx="10"/>
          </p:nvPr>
        </p:nvSpPr>
        <p:spPr/>
        <p:txBody>
          <a:bodyPr/>
          <a:lstStyle/>
          <a:p>
            <a:fld id="{7675D0D8-1408-4781-964B-F132E257BD2C}" type="datetime1">
              <a:rPr lang="en-US" smtClean="0"/>
              <a:t>2/22/2024</a:t>
            </a:fld>
            <a:endParaRPr lang="en-US"/>
          </a:p>
        </p:txBody>
      </p:sp>
      <p:sp>
        <p:nvSpPr>
          <p:cNvPr id="5" name="Slide Number Placeholder 4"/>
          <p:cNvSpPr>
            <a:spLocks noGrp="1"/>
          </p:cNvSpPr>
          <p:nvPr>
            <p:ph type="sldNum" sz="quarter" idx="12"/>
          </p:nvPr>
        </p:nvSpPr>
        <p:spPr/>
        <p:txBody>
          <a:bodyPr/>
          <a:lstStyle/>
          <a:p>
            <a:fld id="{4F2CE3ED-DAB9-4BB8-B569-8CB80401C8BA}" type="slidenum">
              <a:rPr lang="en-US" smtClean="0"/>
              <a:t>1</a:t>
            </a:fld>
            <a:endParaRPr lang="en-US"/>
          </a:p>
        </p:txBody>
      </p:sp>
    </p:spTree>
    <p:extLst>
      <p:ext uri="{BB962C8B-B14F-4D97-AF65-F5344CB8AC3E}">
        <p14:creationId xmlns:p14="http://schemas.microsoft.com/office/powerpoint/2010/main" val="292735446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Machine Learning Paradigms</a:t>
            </a:r>
          </a:p>
        </p:txBody>
      </p:sp>
      <p:sp>
        <p:nvSpPr>
          <p:cNvPr id="3" name="Content Placeholder 2"/>
          <p:cNvSpPr>
            <a:spLocks noGrp="1"/>
          </p:cNvSpPr>
          <p:nvPr>
            <p:ph idx="1"/>
          </p:nvPr>
        </p:nvSpPr>
        <p:spPr>
          <a:xfrm>
            <a:off x="1559170" y="1340851"/>
            <a:ext cx="9794630" cy="4543035"/>
          </a:xfrm>
        </p:spPr>
        <p:txBody>
          <a:bodyPr>
            <a:noAutofit/>
          </a:bodyPr>
          <a:lstStyle/>
          <a:p>
            <a:pPr marL="514350" indent="-514350">
              <a:buFont typeface="+mj-lt"/>
              <a:buAutoNum type="arabicPeriod"/>
            </a:pPr>
            <a:r>
              <a:rPr lang="en-US" sz="3200" dirty="0">
                <a:solidFill>
                  <a:srgbClr val="FF0000"/>
                </a:solidFill>
              </a:rPr>
              <a:t>Supervised Learning</a:t>
            </a:r>
          </a:p>
          <a:p>
            <a:pPr lvl="1"/>
            <a:r>
              <a:rPr lang="en-US" sz="2800" dirty="0">
                <a:solidFill>
                  <a:srgbClr val="FF0000"/>
                </a:solidFill>
              </a:rPr>
              <a:t>Learn an input and output map</a:t>
            </a:r>
          </a:p>
          <a:p>
            <a:pPr lvl="2"/>
            <a:r>
              <a:rPr lang="en-US" sz="2400" dirty="0">
                <a:solidFill>
                  <a:srgbClr val="FF0000"/>
                </a:solidFill>
              </a:rPr>
              <a:t>Classification : - Categorical output</a:t>
            </a:r>
          </a:p>
          <a:p>
            <a:pPr lvl="2"/>
            <a:r>
              <a:rPr lang="en-US" sz="2400" dirty="0">
                <a:solidFill>
                  <a:srgbClr val="FF0000"/>
                </a:solidFill>
              </a:rPr>
              <a:t>Regression : -  Continuous output</a:t>
            </a:r>
          </a:p>
          <a:p>
            <a:pPr marL="514350" indent="-514350">
              <a:buFont typeface="+mj-lt"/>
              <a:buAutoNum type="arabicPeriod"/>
            </a:pPr>
            <a:r>
              <a:rPr lang="en-US" sz="3200" dirty="0">
                <a:solidFill>
                  <a:schemeClr val="accent6">
                    <a:lumMod val="50000"/>
                  </a:schemeClr>
                </a:solidFill>
              </a:rPr>
              <a:t>Unsupervised Learning</a:t>
            </a:r>
          </a:p>
          <a:p>
            <a:pPr lvl="1"/>
            <a:r>
              <a:rPr lang="en-US" sz="2800" dirty="0">
                <a:solidFill>
                  <a:schemeClr val="accent6">
                    <a:lumMod val="50000"/>
                  </a:schemeClr>
                </a:solidFill>
              </a:rPr>
              <a:t>Discover patterns in the data</a:t>
            </a:r>
          </a:p>
          <a:p>
            <a:pPr lvl="2"/>
            <a:r>
              <a:rPr lang="en-US" sz="2400" dirty="0">
                <a:solidFill>
                  <a:schemeClr val="accent6">
                    <a:lumMod val="50000"/>
                  </a:schemeClr>
                </a:solidFill>
              </a:rPr>
              <a:t>Clustering: Cohesive grouping</a:t>
            </a:r>
          </a:p>
          <a:p>
            <a:pPr lvl="2"/>
            <a:r>
              <a:rPr lang="en-US" sz="2400" dirty="0">
                <a:solidFill>
                  <a:schemeClr val="accent6">
                    <a:lumMod val="50000"/>
                  </a:schemeClr>
                </a:solidFill>
              </a:rPr>
              <a:t>Association: Frequent concurrence</a:t>
            </a:r>
          </a:p>
          <a:p>
            <a:pPr marL="514350" indent="-514350">
              <a:buFont typeface="+mj-lt"/>
              <a:buAutoNum type="arabicPeriod"/>
            </a:pPr>
            <a:r>
              <a:rPr lang="en-US" sz="3200" dirty="0">
                <a:solidFill>
                  <a:schemeClr val="accent1">
                    <a:lumMod val="50000"/>
                  </a:schemeClr>
                </a:solidFill>
              </a:rPr>
              <a:t>Reinforced learning</a:t>
            </a:r>
          </a:p>
          <a:p>
            <a:pPr lvl="1"/>
            <a:r>
              <a:rPr lang="en-US" sz="2800" dirty="0">
                <a:solidFill>
                  <a:schemeClr val="accent1">
                    <a:lumMod val="50000"/>
                  </a:schemeClr>
                </a:solidFill>
              </a:rPr>
              <a:t>Learning </a:t>
            </a:r>
            <a:r>
              <a:rPr lang="en-US" sz="2800" dirty="0" smtClean="0">
                <a:solidFill>
                  <a:schemeClr val="accent1">
                    <a:lumMod val="50000"/>
                  </a:schemeClr>
                </a:solidFill>
              </a:rPr>
              <a:t>Control</a:t>
            </a:r>
          </a:p>
          <a:p>
            <a:r>
              <a:rPr lang="en-US" sz="3200" dirty="0" smtClean="0">
                <a:solidFill>
                  <a:schemeClr val="accent1">
                    <a:lumMod val="50000"/>
                  </a:schemeClr>
                </a:solidFill>
              </a:rPr>
              <a:t>Semi-supervised learning</a:t>
            </a:r>
            <a:endParaRPr lang="en-US" sz="3200" dirty="0">
              <a:solidFill>
                <a:schemeClr val="accent1">
                  <a:lumMod val="50000"/>
                </a:schemeClr>
              </a:solidFill>
            </a:endParaRPr>
          </a:p>
        </p:txBody>
      </p:sp>
      <p:sp>
        <p:nvSpPr>
          <p:cNvPr id="4" name="Date Placeholder 3"/>
          <p:cNvSpPr>
            <a:spLocks noGrp="1"/>
          </p:cNvSpPr>
          <p:nvPr>
            <p:ph type="dt" sz="half" idx="10"/>
          </p:nvPr>
        </p:nvSpPr>
        <p:spPr/>
        <p:txBody>
          <a:bodyPr/>
          <a:lstStyle/>
          <a:p>
            <a:fld id="{90A72BD9-0D4A-4F5A-AEB7-F51D8CA04B28}" type="datetime1">
              <a:rPr lang="en-US" smtClean="0"/>
              <a:t>2/22/2024</a:t>
            </a:fld>
            <a:endParaRPr lang="en-IN"/>
          </a:p>
        </p:txBody>
      </p:sp>
      <p:sp>
        <p:nvSpPr>
          <p:cNvPr id="5" name="Slide Number Placeholder 4"/>
          <p:cNvSpPr>
            <a:spLocks noGrp="1"/>
          </p:cNvSpPr>
          <p:nvPr>
            <p:ph type="sldNum" sz="quarter" idx="12"/>
          </p:nvPr>
        </p:nvSpPr>
        <p:spPr/>
        <p:txBody>
          <a:bodyPr/>
          <a:lstStyle/>
          <a:p>
            <a:fld id="{7D5EE920-EF19-40FE-96EE-A508C291977A}" type="slidenum">
              <a:rPr lang="en-IN" smtClean="0"/>
              <a:pPr/>
              <a:t>10</a:t>
            </a:fld>
            <a:endParaRPr lang="en-IN"/>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Machine Learning Paradigms</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1320" y="2105082"/>
            <a:ext cx="4002814" cy="3227269"/>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15536" y="2265528"/>
            <a:ext cx="5838264" cy="2643742"/>
          </a:xfrm>
          <a:prstGeom prst="rect">
            <a:avLst/>
          </a:prstGeom>
        </p:spPr>
      </p:pic>
      <p:sp>
        <p:nvSpPr>
          <p:cNvPr id="3" name="Date Placeholder 2"/>
          <p:cNvSpPr>
            <a:spLocks noGrp="1"/>
          </p:cNvSpPr>
          <p:nvPr>
            <p:ph type="dt" sz="half" idx="10"/>
          </p:nvPr>
        </p:nvSpPr>
        <p:spPr/>
        <p:txBody>
          <a:bodyPr/>
          <a:lstStyle/>
          <a:p>
            <a:fld id="{FCABFFDD-7196-4367-B346-1941FC930B36}" type="datetime1">
              <a:rPr lang="en-US" smtClean="0"/>
              <a:t>2/22/2024</a:t>
            </a:fld>
            <a:endParaRPr lang="en-IN"/>
          </a:p>
        </p:txBody>
      </p:sp>
      <p:sp>
        <p:nvSpPr>
          <p:cNvPr id="4" name="Slide Number Placeholder 3"/>
          <p:cNvSpPr>
            <a:spLocks noGrp="1"/>
          </p:cNvSpPr>
          <p:nvPr>
            <p:ph type="sldNum" sz="quarter" idx="12"/>
          </p:nvPr>
        </p:nvSpPr>
        <p:spPr/>
        <p:txBody>
          <a:bodyPr/>
          <a:lstStyle/>
          <a:p>
            <a:fld id="{7D5EE920-EF19-40FE-96EE-A508C291977A}" type="slidenum">
              <a:rPr lang="en-IN" smtClean="0"/>
              <a:pPr/>
              <a:t>11</a:t>
            </a:fld>
            <a:endParaRPr lang="en-IN"/>
          </a:p>
        </p:txBody>
      </p:sp>
    </p:spTree>
    <p:extLst>
      <p:ext uri="{BB962C8B-B14F-4D97-AF65-F5344CB8AC3E}">
        <p14:creationId xmlns:p14="http://schemas.microsoft.com/office/powerpoint/2010/main" val="351834203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miro.medium.com/max/800/1*zHuGSwosBKFOZNKweIpWqw.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42931" y="464026"/>
            <a:ext cx="9111254" cy="6055914"/>
          </a:xfrm>
          <a:prstGeom prst="rect">
            <a:avLst/>
          </a:prstGeom>
          <a:noFill/>
          <a:extLst>
            <a:ext uri="{909E8E84-426E-40DD-AFC4-6F175D3DCCD1}">
              <a14:hiddenFill xmlns:a14="http://schemas.microsoft.com/office/drawing/2010/main">
                <a:solidFill>
                  <a:srgbClr val="FFFFFF"/>
                </a:solidFill>
              </a14:hiddenFill>
            </a:ext>
          </a:extLst>
        </p:spPr>
      </p:pic>
      <p:sp>
        <p:nvSpPr>
          <p:cNvPr id="2" name="Date Placeholder 1"/>
          <p:cNvSpPr>
            <a:spLocks noGrp="1"/>
          </p:cNvSpPr>
          <p:nvPr>
            <p:ph type="dt" sz="half" idx="10"/>
          </p:nvPr>
        </p:nvSpPr>
        <p:spPr/>
        <p:txBody>
          <a:bodyPr/>
          <a:lstStyle/>
          <a:p>
            <a:fld id="{E6D37BAA-6125-48AC-9CA9-B4065BADF408}" type="datetime1">
              <a:rPr lang="en-US" smtClean="0"/>
              <a:t>2/22/2024</a:t>
            </a:fld>
            <a:endParaRPr lang="en-IN"/>
          </a:p>
        </p:txBody>
      </p:sp>
      <p:sp>
        <p:nvSpPr>
          <p:cNvPr id="3" name="Slide Number Placeholder 2"/>
          <p:cNvSpPr>
            <a:spLocks noGrp="1"/>
          </p:cNvSpPr>
          <p:nvPr>
            <p:ph type="sldNum" sz="quarter" idx="12"/>
          </p:nvPr>
        </p:nvSpPr>
        <p:spPr/>
        <p:txBody>
          <a:bodyPr/>
          <a:lstStyle/>
          <a:p>
            <a:fld id="{7D5EE920-EF19-40FE-96EE-A508C291977A}" type="slidenum">
              <a:rPr lang="en-IN" smtClean="0"/>
              <a:pPr/>
              <a:t>12</a:t>
            </a:fld>
            <a:endParaRPr lang="en-IN"/>
          </a:p>
        </p:txBody>
      </p:sp>
    </p:spTree>
    <p:extLst>
      <p:ext uri="{BB962C8B-B14F-4D97-AF65-F5344CB8AC3E}">
        <p14:creationId xmlns:p14="http://schemas.microsoft.com/office/powerpoint/2010/main" val="40307132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82625" y="269823"/>
            <a:ext cx="10515600" cy="6310859"/>
          </a:xfrm>
        </p:spPr>
        <p:txBody>
          <a:bodyPr>
            <a:normAutofit fontScale="92500" lnSpcReduction="10000"/>
          </a:bodyPr>
          <a:lstStyle/>
          <a:p>
            <a:pPr algn="ctr">
              <a:buNone/>
            </a:pPr>
            <a:r>
              <a:rPr lang="en-US" sz="4000" b="1" dirty="0"/>
              <a:t>Supervised Learning Algorithm</a:t>
            </a:r>
          </a:p>
          <a:p>
            <a:pPr algn="just"/>
            <a:endParaRPr lang="en-US" sz="3200" dirty="0"/>
          </a:p>
          <a:p>
            <a:pPr algn="just"/>
            <a:r>
              <a:rPr lang="en-US" sz="3200" dirty="0"/>
              <a:t>An AI system is presented with data which is labeled, which means that each data tagged with the </a:t>
            </a:r>
            <a:r>
              <a:rPr lang="en-US" sz="7100" b="1" dirty="0"/>
              <a:t>correct</a:t>
            </a:r>
            <a:r>
              <a:rPr lang="en-US" sz="3200" dirty="0"/>
              <a:t> label.</a:t>
            </a:r>
          </a:p>
          <a:p>
            <a:pPr algn="just"/>
            <a:r>
              <a:rPr lang="en-US" sz="3200" dirty="0"/>
              <a:t>The goal is to approximate the mapping function so well that when you have new input data (x) that you can predict the output variables (Y) for that data.</a:t>
            </a:r>
          </a:p>
          <a:p>
            <a:pPr algn="just"/>
            <a:endParaRPr lang="en-US" sz="3200" dirty="0"/>
          </a:p>
          <a:p>
            <a:pPr lvl="1" algn="just"/>
            <a:r>
              <a:rPr lang="en-US" sz="2800" dirty="0"/>
              <a:t>As shown in the next example, we have initially taken some data and marked them as ‘Spam’ or ‘Not Spam’. This labeled data is used by the training supervised model, this data is used to train the model.</a:t>
            </a:r>
          </a:p>
          <a:p>
            <a:pPr lvl="1" algn="just"/>
            <a:r>
              <a:rPr lang="en-US" sz="2800" dirty="0"/>
              <a:t>Once it is trained we can test our model by testing it with some test new mails and checking of the model is able to predict the right output.</a:t>
            </a:r>
          </a:p>
          <a:p>
            <a:endParaRPr lang="en-US" dirty="0"/>
          </a:p>
          <a:p>
            <a:endParaRPr lang="en-IN" dirty="0"/>
          </a:p>
        </p:txBody>
      </p:sp>
      <p:sp>
        <p:nvSpPr>
          <p:cNvPr id="2" name="Date Placeholder 1"/>
          <p:cNvSpPr>
            <a:spLocks noGrp="1"/>
          </p:cNvSpPr>
          <p:nvPr>
            <p:ph type="dt" sz="half" idx="10"/>
          </p:nvPr>
        </p:nvSpPr>
        <p:spPr/>
        <p:txBody>
          <a:bodyPr/>
          <a:lstStyle/>
          <a:p>
            <a:fld id="{39866026-0319-4A0A-8402-C3B6A33420E6}" type="datetime1">
              <a:rPr lang="en-US" smtClean="0"/>
              <a:t>2/22/2024</a:t>
            </a:fld>
            <a:endParaRPr lang="en-IN"/>
          </a:p>
        </p:txBody>
      </p:sp>
      <p:sp>
        <p:nvSpPr>
          <p:cNvPr id="4" name="Slide Number Placeholder 3"/>
          <p:cNvSpPr>
            <a:spLocks noGrp="1"/>
          </p:cNvSpPr>
          <p:nvPr>
            <p:ph type="sldNum" sz="quarter" idx="12"/>
          </p:nvPr>
        </p:nvSpPr>
        <p:spPr/>
        <p:txBody>
          <a:bodyPr/>
          <a:lstStyle/>
          <a:p>
            <a:fld id="{7D5EE920-EF19-40FE-96EE-A508C291977A}" type="slidenum">
              <a:rPr lang="en-IN" smtClean="0"/>
              <a:pPr/>
              <a:t>13</a:t>
            </a:fld>
            <a:endParaRPr lang="en-IN"/>
          </a:p>
        </p:txBody>
      </p:sp>
    </p:spTree>
    <p:extLst>
      <p:ext uri="{BB962C8B-B14F-4D97-AF65-F5344CB8AC3E}">
        <p14:creationId xmlns:p14="http://schemas.microsoft.com/office/powerpoint/2010/main" val="26065655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82625" y="269823"/>
            <a:ext cx="10515600" cy="6310859"/>
          </a:xfrm>
        </p:spPr>
        <p:txBody>
          <a:bodyPr>
            <a:normAutofit/>
          </a:bodyPr>
          <a:lstStyle/>
          <a:p>
            <a:pPr algn="ctr">
              <a:buNone/>
            </a:pPr>
            <a:r>
              <a:rPr lang="en-US" sz="4000" b="1" dirty="0" smtClean="0"/>
              <a:t>Hypothesis</a:t>
            </a:r>
            <a:endParaRPr lang="en-US" sz="4000" b="1" dirty="0"/>
          </a:p>
          <a:p>
            <a:pPr algn="just"/>
            <a:endParaRPr lang="en-US" sz="3200" dirty="0"/>
          </a:p>
          <a:p>
            <a:r>
              <a:rPr lang="en-IN" dirty="0" smtClean="0"/>
              <a:t>NULL Hypothesis: Some people will claim something. You are assuming that their claim is right. You will try to prove it.</a:t>
            </a:r>
          </a:p>
          <a:p>
            <a:r>
              <a:rPr lang="en-IN" dirty="0" smtClean="0"/>
              <a:t>Alternative Hypothesis: Some people will claim something. You are assuming that their claim is wrong. You will try to disprove it.</a:t>
            </a:r>
            <a:endParaRPr lang="en-IN" dirty="0"/>
          </a:p>
        </p:txBody>
      </p:sp>
      <p:sp>
        <p:nvSpPr>
          <p:cNvPr id="2" name="Date Placeholder 1"/>
          <p:cNvSpPr>
            <a:spLocks noGrp="1"/>
          </p:cNvSpPr>
          <p:nvPr>
            <p:ph type="dt" sz="half" idx="10"/>
          </p:nvPr>
        </p:nvSpPr>
        <p:spPr/>
        <p:txBody>
          <a:bodyPr/>
          <a:lstStyle/>
          <a:p>
            <a:fld id="{5C2A5812-A46C-4CAA-A89B-B3EDE036EAB9}" type="datetime1">
              <a:rPr lang="en-US" smtClean="0"/>
              <a:t>2/22/2024</a:t>
            </a:fld>
            <a:endParaRPr lang="en-IN"/>
          </a:p>
        </p:txBody>
      </p:sp>
      <p:sp>
        <p:nvSpPr>
          <p:cNvPr id="4" name="Slide Number Placeholder 3"/>
          <p:cNvSpPr>
            <a:spLocks noGrp="1"/>
          </p:cNvSpPr>
          <p:nvPr>
            <p:ph type="sldNum" sz="quarter" idx="12"/>
          </p:nvPr>
        </p:nvSpPr>
        <p:spPr/>
        <p:txBody>
          <a:bodyPr/>
          <a:lstStyle/>
          <a:p>
            <a:fld id="{7D5EE920-EF19-40FE-96EE-A508C291977A}" type="slidenum">
              <a:rPr lang="en-IN" smtClean="0"/>
              <a:pPr/>
              <a:t>14</a:t>
            </a:fld>
            <a:endParaRPr lang="en-IN"/>
          </a:p>
        </p:txBody>
      </p:sp>
    </p:spTree>
    <p:extLst>
      <p:ext uri="{BB962C8B-B14F-4D97-AF65-F5344CB8AC3E}">
        <p14:creationId xmlns:p14="http://schemas.microsoft.com/office/powerpoint/2010/main" val="26065655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2"/>
          <p:cNvPicPr>
            <a:picLocks noChangeAspect="1" noChangeArrowheads="1"/>
          </p:cNvPicPr>
          <p:nvPr/>
        </p:nvPicPr>
        <p:blipFill>
          <a:blip r:embed="rId2"/>
          <a:srcRect/>
          <a:stretch>
            <a:fillRect/>
          </a:stretch>
        </p:blipFill>
        <p:spPr bwMode="auto">
          <a:xfrm>
            <a:off x="528638" y="566738"/>
            <a:ext cx="11134725" cy="5724525"/>
          </a:xfrm>
          <a:prstGeom prst="rect">
            <a:avLst/>
          </a:prstGeom>
          <a:noFill/>
          <a:ln w="9525">
            <a:noFill/>
            <a:miter lim="800000"/>
            <a:headEnd/>
            <a:tailEnd/>
          </a:ln>
          <a:effectLst/>
        </p:spPr>
      </p:pic>
      <p:sp>
        <p:nvSpPr>
          <p:cNvPr id="2" name="Date Placeholder 1"/>
          <p:cNvSpPr>
            <a:spLocks noGrp="1"/>
          </p:cNvSpPr>
          <p:nvPr>
            <p:ph type="dt" sz="half" idx="10"/>
          </p:nvPr>
        </p:nvSpPr>
        <p:spPr/>
        <p:txBody>
          <a:bodyPr/>
          <a:lstStyle/>
          <a:p>
            <a:fld id="{8A468B02-AB1D-49DA-BC31-9F8EAAB1810D}" type="datetime1">
              <a:rPr lang="en-US" smtClean="0"/>
              <a:t>2/22/2024</a:t>
            </a:fld>
            <a:endParaRPr lang="en-IN"/>
          </a:p>
        </p:txBody>
      </p:sp>
      <p:sp>
        <p:nvSpPr>
          <p:cNvPr id="3" name="Slide Number Placeholder 2"/>
          <p:cNvSpPr>
            <a:spLocks noGrp="1"/>
          </p:cNvSpPr>
          <p:nvPr>
            <p:ph type="sldNum" sz="quarter" idx="12"/>
          </p:nvPr>
        </p:nvSpPr>
        <p:spPr/>
        <p:txBody>
          <a:bodyPr/>
          <a:lstStyle/>
          <a:p>
            <a:fld id="{7D5EE920-EF19-40FE-96EE-A508C291977A}" type="slidenum">
              <a:rPr lang="en-IN" smtClean="0"/>
              <a:pPr/>
              <a:t>15</a:t>
            </a:fld>
            <a:endParaRPr lang="en-IN"/>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2"/>
          <p:cNvPicPr>
            <a:picLocks noChangeAspect="1" noChangeArrowheads="1"/>
          </p:cNvPicPr>
          <p:nvPr/>
        </p:nvPicPr>
        <p:blipFill>
          <a:blip r:embed="rId2"/>
          <a:srcRect/>
          <a:stretch>
            <a:fillRect/>
          </a:stretch>
        </p:blipFill>
        <p:spPr bwMode="auto">
          <a:xfrm>
            <a:off x="252413" y="871538"/>
            <a:ext cx="11687175" cy="5114925"/>
          </a:xfrm>
          <a:prstGeom prst="rect">
            <a:avLst/>
          </a:prstGeom>
          <a:noFill/>
          <a:ln w="9525">
            <a:noFill/>
            <a:miter lim="800000"/>
            <a:headEnd/>
            <a:tailEnd/>
          </a:ln>
          <a:effectLst/>
        </p:spPr>
      </p:pic>
      <p:sp>
        <p:nvSpPr>
          <p:cNvPr id="2" name="Date Placeholder 1"/>
          <p:cNvSpPr>
            <a:spLocks noGrp="1"/>
          </p:cNvSpPr>
          <p:nvPr>
            <p:ph type="dt" sz="half" idx="10"/>
          </p:nvPr>
        </p:nvSpPr>
        <p:spPr/>
        <p:txBody>
          <a:bodyPr/>
          <a:lstStyle/>
          <a:p>
            <a:fld id="{2E3CFD26-1D02-4201-9432-DA30CD4B1377}" type="datetime1">
              <a:rPr lang="en-US" smtClean="0"/>
              <a:t>2/22/2024</a:t>
            </a:fld>
            <a:endParaRPr lang="en-IN"/>
          </a:p>
        </p:txBody>
      </p:sp>
      <p:sp>
        <p:nvSpPr>
          <p:cNvPr id="3" name="Slide Number Placeholder 2"/>
          <p:cNvSpPr>
            <a:spLocks noGrp="1"/>
          </p:cNvSpPr>
          <p:nvPr>
            <p:ph type="sldNum" sz="quarter" idx="12"/>
          </p:nvPr>
        </p:nvSpPr>
        <p:spPr/>
        <p:txBody>
          <a:bodyPr/>
          <a:lstStyle/>
          <a:p>
            <a:fld id="{7D5EE920-EF19-40FE-96EE-A508C291977A}" type="slidenum">
              <a:rPr lang="en-IN" smtClean="0"/>
              <a:pPr/>
              <a:t>16</a:t>
            </a:fld>
            <a:endParaRPr lang="en-IN"/>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269823"/>
            <a:ext cx="10515600" cy="5907140"/>
          </a:xfrm>
        </p:spPr>
        <p:txBody>
          <a:bodyPr/>
          <a:lstStyle/>
          <a:p>
            <a:pPr algn="ctr">
              <a:buNone/>
            </a:pPr>
            <a:r>
              <a:rPr lang="en-US" sz="3200" b="1" dirty="0"/>
              <a:t>Types of Supervised learning</a:t>
            </a:r>
          </a:p>
          <a:p>
            <a:r>
              <a:rPr lang="en-US" b="1" dirty="0"/>
              <a:t>Classification</a:t>
            </a:r>
            <a:r>
              <a:rPr lang="en-US" dirty="0"/>
              <a:t>:  (O/P is Discrete) A classification problem is when the output variable is a category, such as “red” or “blue” or “disease” and “no disease”.</a:t>
            </a:r>
          </a:p>
          <a:p>
            <a:r>
              <a:rPr lang="en-US" b="1" dirty="0"/>
              <a:t>Regression</a:t>
            </a:r>
            <a:r>
              <a:rPr lang="en-US" dirty="0"/>
              <a:t>: (O/P is Continuous) A regression problem is when the output variable is a real value, such as “dollars” or “weight”.</a:t>
            </a:r>
          </a:p>
          <a:p>
            <a:endParaRPr lang="en-IN" dirty="0"/>
          </a:p>
        </p:txBody>
      </p:sp>
      <p:pic>
        <p:nvPicPr>
          <p:cNvPr id="4" name="Picture 2" descr="https://miro.medium.com/max/602/1*FDkP-HU5auvdLd8rdT6kD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73400" y="3165582"/>
            <a:ext cx="5734050" cy="3514726"/>
          </a:xfrm>
          <a:prstGeom prst="rect">
            <a:avLst/>
          </a:prstGeom>
          <a:noFill/>
          <a:extLst>
            <a:ext uri="{909E8E84-426E-40DD-AFC4-6F175D3DCCD1}">
              <a14:hiddenFill xmlns:a14="http://schemas.microsoft.com/office/drawing/2010/main">
                <a:solidFill>
                  <a:srgbClr val="FFFFFF"/>
                </a:solidFill>
              </a14:hiddenFill>
            </a:ext>
          </a:extLst>
        </p:spPr>
      </p:pic>
      <p:sp>
        <p:nvSpPr>
          <p:cNvPr id="2" name="Date Placeholder 1"/>
          <p:cNvSpPr>
            <a:spLocks noGrp="1"/>
          </p:cNvSpPr>
          <p:nvPr>
            <p:ph type="dt" sz="half" idx="10"/>
          </p:nvPr>
        </p:nvSpPr>
        <p:spPr/>
        <p:txBody>
          <a:bodyPr/>
          <a:lstStyle/>
          <a:p>
            <a:fld id="{66E90F29-5021-46EB-88AA-32071D56551F}" type="datetime1">
              <a:rPr lang="en-US" smtClean="0"/>
              <a:t>2/22/2024</a:t>
            </a:fld>
            <a:endParaRPr lang="en-IN"/>
          </a:p>
        </p:txBody>
      </p:sp>
      <p:sp>
        <p:nvSpPr>
          <p:cNvPr id="5" name="Slide Number Placeholder 4"/>
          <p:cNvSpPr>
            <a:spLocks noGrp="1"/>
          </p:cNvSpPr>
          <p:nvPr>
            <p:ph type="sldNum" sz="quarter" idx="12"/>
          </p:nvPr>
        </p:nvSpPr>
        <p:spPr/>
        <p:txBody>
          <a:bodyPr/>
          <a:lstStyle/>
          <a:p>
            <a:fld id="{7D5EE920-EF19-40FE-96EE-A508C291977A}" type="slidenum">
              <a:rPr lang="en-IN" smtClean="0"/>
              <a:pPr/>
              <a:t>17</a:t>
            </a:fld>
            <a:endParaRPr lang="en-IN"/>
          </a:p>
        </p:txBody>
      </p:sp>
    </p:spTree>
    <p:extLst>
      <p:ext uri="{BB962C8B-B14F-4D97-AF65-F5344CB8AC3E}">
        <p14:creationId xmlns:p14="http://schemas.microsoft.com/office/powerpoint/2010/main" val="8056975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600501"/>
            <a:ext cx="10515600" cy="5576462"/>
          </a:xfrm>
        </p:spPr>
        <p:txBody>
          <a:bodyPr/>
          <a:lstStyle/>
          <a:p>
            <a:pPr algn="ctr">
              <a:buNone/>
            </a:pPr>
            <a:r>
              <a:rPr lang="en-US" sz="3200" b="1" dirty="0"/>
              <a:t>Unsupervised Learning</a:t>
            </a:r>
          </a:p>
          <a:p>
            <a:pPr algn="just"/>
            <a:r>
              <a:rPr lang="en-US" dirty="0"/>
              <a:t>In unsupervised learning, an AI system is presented with unlabeled, uncategorized data and the system’s algorithms act on the data without prior training. The output is dependent upon the coded algorithms. Subjecting a system to unsupervised learning is one way of testing AI.</a:t>
            </a:r>
          </a:p>
          <a:p>
            <a:endParaRPr lang="en-US" dirty="0"/>
          </a:p>
          <a:p>
            <a:endParaRPr lang="en-IN" dirty="0"/>
          </a:p>
        </p:txBody>
      </p:sp>
      <p:pic>
        <p:nvPicPr>
          <p:cNvPr id="3076" name="Picture 4" descr="https://miro.medium.com/max/1005/1*af-tNiqd-3_ResjoDOFm5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50165" y="3357408"/>
            <a:ext cx="8265616" cy="3215778"/>
          </a:xfrm>
          <a:prstGeom prst="rect">
            <a:avLst/>
          </a:prstGeom>
          <a:noFill/>
          <a:extLst>
            <a:ext uri="{909E8E84-426E-40DD-AFC4-6F175D3DCCD1}">
              <a14:hiddenFill xmlns:a14="http://schemas.microsoft.com/office/drawing/2010/main">
                <a:solidFill>
                  <a:srgbClr val="FFFFFF"/>
                </a:solidFill>
              </a14:hiddenFill>
            </a:ext>
          </a:extLst>
        </p:spPr>
      </p:pic>
      <p:sp>
        <p:nvSpPr>
          <p:cNvPr id="2" name="Date Placeholder 1"/>
          <p:cNvSpPr>
            <a:spLocks noGrp="1"/>
          </p:cNvSpPr>
          <p:nvPr>
            <p:ph type="dt" sz="half" idx="10"/>
          </p:nvPr>
        </p:nvSpPr>
        <p:spPr/>
        <p:txBody>
          <a:bodyPr/>
          <a:lstStyle/>
          <a:p>
            <a:fld id="{EA5A229E-32D5-422E-9FB4-60FC7F81A275}" type="datetime1">
              <a:rPr lang="en-US" smtClean="0"/>
              <a:t>2/22/2024</a:t>
            </a:fld>
            <a:endParaRPr lang="en-IN"/>
          </a:p>
        </p:txBody>
      </p:sp>
      <p:sp>
        <p:nvSpPr>
          <p:cNvPr id="4" name="Slide Number Placeholder 3"/>
          <p:cNvSpPr>
            <a:spLocks noGrp="1"/>
          </p:cNvSpPr>
          <p:nvPr>
            <p:ph type="sldNum" sz="quarter" idx="12"/>
          </p:nvPr>
        </p:nvSpPr>
        <p:spPr/>
        <p:txBody>
          <a:bodyPr/>
          <a:lstStyle/>
          <a:p>
            <a:fld id="{7D5EE920-EF19-40FE-96EE-A508C291977A}" type="slidenum">
              <a:rPr lang="en-IN" smtClean="0"/>
              <a:pPr/>
              <a:t>18</a:t>
            </a:fld>
            <a:endParaRPr lang="en-IN"/>
          </a:p>
        </p:txBody>
      </p:sp>
    </p:spTree>
    <p:extLst>
      <p:ext uri="{BB962C8B-B14F-4D97-AF65-F5344CB8AC3E}">
        <p14:creationId xmlns:p14="http://schemas.microsoft.com/office/powerpoint/2010/main" val="28357748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600501"/>
            <a:ext cx="10515600" cy="5576462"/>
          </a:xfrm>
        </p:spPr>
        <p:txBody>
          <a:bodyPr>
            <a:normAutofit/>
          </a:bodyPr>
          <a:lstStyle/>
          <a:p>
            <a:endParaRPr lang="en-US" dirty="0"/>
          </a:p>
          <a:p>
            <a:pPr algn="ctr">
              <a:buNone/>
            </a:pPr>
            <a:r>
              <a:rPr lang="en-US" sz="3200" b="1" dirty="0"/>
              <a:t>Types of Unsupervised learning</a:t>
            </a:r>
          </a:p>
          <a:p>
            <a:pPr algn="just">
              <a:buNone/>
            </a:pPr>
            <a:endParaRPr lang="en-US" sz="3200" b="1" dirty="0"/>
          </a:p>
          <a:p>
            <a:pPr algn="just"/>
            <a:r>
              <a:rPr lang="en-US" sz="3200" b="1" dirty="0"/>
              <a:t>Clustering</a:t>
            </a:r>
            <a:r>
              <a:rPr lang="en-US" sz="3200" dirty="0"/>
              <a:t>: A clustering problem is where you want to discover the inherent groupings in the data, such as grouping customers by purchasing behavior.</a:t>
            </a:r>
          </a:p>
          <a:p>
            <a:pPr algn="just">
              <a:buNone/>
            </a:pPr>
            <a:endParaRPr lang="en-US" sz="3200" dirty="0"/>
          </a:p>
          <a:p>
            <a:pPr algn="just"/>
            <a:r>
              <a:rPr lang="en-US" sz="3200" b="1" dirty="0"/>
              <a:t>Association</a:t>
            </a:r>
            <a:r>
              <a:rPr lang="en-US" sz="3200" dirty="0"/>
              <a:t>: An association rule learning problem is where you want to discover rules that describe large portions of your data, such as people that buy X also tend to buy Y.</a:t>
            </a:r>
          </a:p>
          <a:p>
            <a:endParaRPr lang="en-IN" dirty="0"/>
          </a:p>
        </p:txBody>
      </p:sp>
      <p:sp>
        <p:nvSpPr>
          <p:cNvPr id="2" name="Date Placeholder 1"/>
          <p:cNvSpPr>
            <a:spLocks noGrp="1"/>
          </p:cNvSpPr>
          <p:nvPr>
            <p:ph type="dt" sz="half" idx="10"/>
          </p:nvPr>
        </p:nvSpPr>
        <p:spPr/>
        <p:txBody>
          <a:bodyPr/>
          <a:lstStyle/>
          <a:p>
            <a:fld id="{BB6C85B0-4D62-448F-A871-8D6B6273EF4F}" type="datetime1">
              <a:rPr lang="en-US" smtClean="0"/>
              <a:t>2/22/2024</a:t>
            </a:fld>
            <a:endParaRPr lang="en-IN"/>
          </a:p>
        </p:txBody>
      </p:sp>
      <p:sp>
        <p:nvSpPr>
          <p:cNvPr id="4" name="Slide Number Placeholder 3"/>
          <p:cNvSpPr>
            <a:spLocks noGrp="1"/>
          </p:cNvSpPr>
          <p:nvPr>
            <p:ph type="sldNum" sz="quarter" idx="12"/>
          </p:nvPr>
        </p:nvSpPr>
        <p:spPr/>
        <p:txBody>
          <a:bodyPr/>
          <a:lstStyle/>
          <a:p>
            <a:fld id="{7D5EE920-EF19-40FE-96EE-A508C291977A}" type="slidenum">
              <a:rPr lang="en-IN" smtClean="0"/>
              <a:pPr/>
              <a:t>19</a:t>
            </a:fld>
            <a:endParaRPr lang="en-IN"/>
          </a:p>
        </p:txBody>
      </p:sp>
    </p:spTree>
    <p:extLst>
      <p:ext uri="{BB962C8B-B14F-4D97-AF65-F5344CB8AC3E}">
        <p14:creationId xmlns:p14="http://schemas.microsoft.com/office/powerpoint/2010/main" val="38608450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Course Details</a:t>
            </a:r>
            <a:endParaRPr lang="en-US" b="1" dirty="0"/>
          </a:p>
        </p:txBody>
      </p:sp>
      <p:sp>
        <p:nvSpPr>
          <p:cNvPr id="3" name="Content Placeholder 2"/>
          <p:cNvSpPr>
            <a:spLocks noGrp="1"/>
          </p:cNvSpPr>
          <p:nvPr>
            <p:ph idx="1"/>
          </p:nvPr>
        </p:nvSpPr>
        <p:spPr/>
        <p:txBody>
          <a:bodyPr>
            <a:normAutofit/>
          </a:bodyPr>
          <a:lstStyle/>
          <a:p>
            <a:pPr algn="just"/>
            <a:r>
              <a:rPr lang="en-US" dirty="0" smtClean="0"/>
              <a:t>Subject Name: Professional Elective - III : Data Analytics</a:t>
            </a:r>
          </a:p>
          <a:p>
            <a:pPr algn="just"/>
            <a:r>
              <a:rPr lang="en-US" dirty="0" smtClean="0"/>
              <a:t>Credit: 3</a:t>
            </a:r>
          </a:p>
          <a:p>
            <a:pPr algn="just"/>
            <a:r>
              <a:rPr lang="en-US" dirty="0" smtClean="0"/>
              <a:t>Subject Code: PECCSE602A</a:t>
            </a:r>
          </a:p>
          <a:p>
            <a:pPr algn="just"/>
            <a:r>
              <a:rPr lang="en-US" dirty="0" smtClean="0"/>
              <a:t>Lecture Hours: 36</a:t>
            </a:r>
            <a:endParaRPr lang="en-US" dirty="0"/>
          </a:p>
        </p:txBody>
      </p:sp>
      <p:sp>
        <p:nvSpPr>
          <p:cNvPr id="4" name="Date Placeholder 3"/>
          <p:cNvSpPr>
            <a:spLocks noGrp="1"/>
          </p:cNvSpPr>
          <p:nvPr>
            <p:ph type="dt" sz="half" idx="10"/>
          </p:nvPr>
        </p:nvSpPr>
        <p:spPr/>
        <p:txBody>
          <a:bodyPr/>
          <a:lstStyle/>
          <a:p>
            <a:fld id="{15838D9B-BC4F-4631-ADC8-475DB085CDE5}" type="datetime1">
              <a:rPr lang="en-US" smtClean="0"/>
              <a:t>2/22/2024</a:t>
            </a:fld>
            <a:endParaRPr lang="en-US"/>
          </a:p>
        </p:txBody>
      </p:sp>
      <p:sp>
        <p:nvSpPr>
          <p:cNvPr id="5" name="Slide Number Placeholder 4"/>
          <p:cNvSpPr>
            <a:spLocks noGrp="1"/>
          </p:cNvSpPr>
          <p:nvPr>
            <p:ph type="sldNum" sz="quarter" idx="12"/>
          </p:nvPr>
        </p:nvSpPr>
        <p:spPr/>
        <p:txBody>
          <a:bodyPr/>
          <a:lstStyle/>
          <a:p>
            <a:fld id="{4F2CE3ED-DAB9-4BB8-B569-8CB80401C8BA}" type="slidenum">
              <a:rPr lang="en-US" smtClean="0"/>
              <a:t>2</a:t>
            </a:fld>
            <a:endParaRPr lang="en-US"/>
          </a:p>
        </p:txBody>
      </p:sp>
    </p:spTree>
    <p:extLst>
      <p:ext uri="{BB962C8B-B14F-4D97-AF65-F5344CB8AC3E}">
        <p14:creationId xmlns:p14="http://schemas.microsoft.com/office/powerpoint/2010/main" val="288796433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600501"/>
            <a:ext cx="10515600" cy="5576462"/>
          </a:xfrm>
        </p:spPr>
        <p:txBody>
          <a:bodyPr>
            <a:normAutofit lnSpcReduction="10000"/>
          </a:bodyPr>
          <a:lstStyle/>
          <a:p>
            <a:pPr algn="ctr">
              <a:buNone/>
            </a:pPr>
            <a:r>
              <a:rPr lang="en-US" sz="3600" b="1" dirty="0"/>
              <a:t>Reinforcement Learning</a:t>
            </a:r>
          </a:p>
          <a:p>
            <a:pPr algn="ctr">
              <a:buNone/>
            </a:pPr>
            <a:endParaRPr lang="en-US" sz="3600" b="1" dirty="0"/>
          </a:p>
          <a:p>
            <a:pPr algn="ctr">
              <a:buNone/>
            </a:pPr>
            <a:endParaRPr lang="en-US" sz="3600" b="1" dirty="0"/>
          </a:p>
          <a:p>
            <a:pPr algn="just"/>
            <a:r>
              <a:rPr lang="en-US" sz="3600" dirty="0">
                <a:solidFill>
                  <a:srgbClr val="00B0F0"/>
                </a:solidFill>
              </a:rPr>
              <a:t>Learns</a:t>
            </a:r>
            <a:r>
              <a:rPr lang="en-US" sz="3600" dirty="0"/>
              <a:t> by interacting with its environment. </a:t>
            </a:r>
          </a:p>
          <a:p>
            <a:pPr algn="just"/>
            <a:r>
              <a:rPr lang="en-US" sz="3600" dirty="0">
                <a:solidFill>
                  <a:srgbClr val="00B0F0"/>
                </a:solidFill>
              </a:rPr>
              <a:t>Receives</a:t>
            </a:r>
            <a:r>
              <a:rPr lang="en-US" sz="3600" dirty="0"/>
              <a:t> rewards by performing correctly and penalties for performing incorrectly. </a:t>
            </a:r>
          </a:p>
          <a:p>
            <a:pPr algn="just"/>
            <a:r>
              <a:rPr lang="en-US" sz="3600" dirty="0">
                <a:solidFill>
                  <a:srgbClr val="00B0F0"/>
                </a:solidFill>
              </a:rPr>
              <a:t>No intervention </a:t>
            </a:r>
            <a:r>
              <a:rPr lang="en-US" sz="3600" dirty="0"/>
              <a:t>with a human by maximizing its reward and minimizing its penalty. </a:t>
            </a:r>
          </a:p>
          <a:p>
            <a:pPr algn="just"/>
            <a:r>
              <a:rPr lang="en-US" sz="3600" dirty="0">
                <a:solidFill>
                  <a:srgbClr val="00B0F0"/>
                </a:solidFill>
              </a:rPr>
              <a:t>Dynamic programming </a:t>
            </a:r>
            <a:r>
              <a:rPr lang="en-US" sz="3600" dirty="0"/>
              <a:t>that trains algorithms using a system of reward and punishment.</a:t>
            </a:r>
          </a:p>
          <a:p>
            <a:endParaRPr lang="en-IN" dirty="0"/>
          </a:p>
        </p:txBody>
      </p:sp>
      <p:sp>
        <p:nvSpPr>
          <p:cNvPr id="2" name="Date Placeholder 1"/>
          <p:cNvSpPr>
            <a:spLocks noGrp="1"/>
          </p:cNvSpPr>
          <p:nvPr>
            <p:ph type="dt" sz="half" idx="10"/>
          </p:nvPr>
        </p:nvSpPr>
        <p:spPr/>
        <p:txBody>
          <a:bodyPr/>
          <a:lstStyle/>
          <a:p>
            <a:fld id="{F9A09A53-5CA0-437A-9D1A-A05B78B650AD}" type="datetime1">
              <a:rPr lang="en-US" smtClean="0"/>
              <a:t>2/22/2024</a:t>
            </a:fld>
            <a:endParaRPr lang="en-IN"/>
          </a:p>
        </p:txBody>
      </p:sp>
      <p:sp>
        <p:nvSpPr>
          <p:cNvPr id="4" name="Slide Number Placeholder 3"/>
          <p:cNvSpPr>
            <a:spLocks noGrp="1"/>
          </p:cNvSpPr>
          <p:nvPr>
            <p:ph type="sldNum" sz="quarter" idx="12"/>
          </p:nvPr>
        </p:nvSpPr>
        <p:spPr/>
        <p:txBody>
          <a:bodyPr/>
          <a:lstStyle/>
          <a:p>
            <a:fld id="{7D5EE920-EF19-40FE-96EE-A508C291977A}" type="slidenum">
              <a:rPr lang="en-IN" smtClean="0"/>
              <a:pPr/>
              <a:t>20</a:t>
            </a:fld>
            <a:endParaRPr lang="en-IN"/>
          </a:p>
        </p:txBody>
      </p:sp>
    </p:spTree>
    <p:extLst>
      <p:ext uri="{BB962C8B-B14F-4D97-AF65-F5344CB8AC3E}">
        <p14:creationId xmlns:p14="http://schemas.microsoft.com/office/powerpoint/2010/main" val="143581381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s://miro.medium.com/max/602/1*sTXlD9Vo6shG8RLuigobv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688" y="929791"/>
            <a:ext cx="6665652" cy="476118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7519917" y="750627"/>
            <a:ext cx="4121624" cy="5078313"/>
          </a:xfrm>
          <a:prstGeom prst="rect">
            <a:avLst/>
          </a:prstGeom>
          <a:noFill/>
        </p:spPr>
        <p:txBody>
          <a:bodyPr wrap="square" rtlCol="0">
            <a:spAutoFit/>
          </a:bodyPr>
          <a:lstStyle/>
          <a:p>
            <a:pPr algn="just"/>
            <a:r>
              <a:rPr lang="en-US" dirty="0"/>
              <a:t>Here, we can see that the agent is given 2 options i.e. a path with water or a path with fire. A reinforcement algorithm works on reward a system i.e. if the agent uses the fire path then the rewards are subtracted and agent tries to learn that it should avoid the fire path. If it had chosen the water path or the safe path then some points would have been added to the reward points, the agent then would try to learn what path is safe and what path isn’t.</a:t>
            </a:r>
          </a:p>
          <a:p>
            <a:pPr algn="just"/>
            <a:endParaRPr lang="en-US" dirty="0"/>
          </a:p>
          <a:p>
            <a:pPr algn="just"/>
            <a:r>
              <a:rPr lang="en-US" dirty="0"/>
              <a:t>It is basically leveraging the rewards obtained, the agent improves its environment knowledge to select the next action.</a:t>
            </a:r>
          </a:p>
          <a:p>
            <a:endParaRPr lang="en-IN" dirty="0"/>
          </a:p>
        </p:txBody>
      </p:sp>
      <p:sp>
        <p:nvSpPr>
          <p:cNvPr id="3" name="Date Placeholder 2"/>
          <p:cNvSpPr>
            <a:spLocks noGrp="1"/>
          </p:cNvSpPr>
          <p:nvPr>
            <p:ph type="dt" sz="half" idx="10"/>
          </p:nvPr>
        </p:nvSpPr>
        <p:spPr/>
        <p:txBody>
          <a:bodyPr/>
          <a:lstStyle/>
          <a:p>
            <a:fld id="{5E96AC13-000A-4BDA-A4D4-B08E9FC18A66}" type="datetime1">
              <a:rPr lang="en-US" smtClean="0"/>
              <a:t>2/22/2024</a:t>
            </a:fld>
            <a:endParaRPr lang="en-IN"/>
          </a:p>
        </p:txBody>
      </p:sp>
      <p:sp>
        <p:nvSpPr>
          <p:cNvPr id="4" name="Slide Number Placeholder 3"/>
          <p:cNvSpPr>
            <a:spLocks noGrp="1"/>
          </p:cNvSpPr>
          <p:nvPr>
            <p:ph type="sldNum" sz="quarter" idx="12"/>
          </p:nvPr>
        </p:nvSpPr>
        <p:spPr/>
        <p:txBody>
          <a:bodyPr/>
          <a:lstStyle/>
          <a:p>
            <a:fld id="{7D5EE920-EF19-40FE-96EE-A508C291977A}" type="slidenum">
              <a:rPr lang="en-IN" smtClean="0"/>
              <a:pPr/>
              <a:t>21</a:t>
            </a:fld>
            <a:endParaRPr lang="en-IN"/>
          </a:p>
        </p:txBody>
      </p:sp>
    </p:spTree>
    <p:extLst>
      <p:ext uri="{BB962C8B-B14F-4D97-AF65-F5344CB8AC3E}">
        <p14:creationId xmlns:p14="http://schemas.microsoft.com/office/powerpoint/2010/main" val="145176250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Challenges</a:t>
            </a:r>
          </a:p>
        </p:txBody>
      </p:sp>
      <p:sp>
        <p:nvSpPr>
          <p:cNvPr id="3" name="Content Placeholder 2"/>
          <p:cNvSpPr>
            <a:spLocks noGrp="1"/>
          </p:cNvSpPr>
          <p:nvPr>
            <p:ph idx="1"/>
          </p:nvPr>
        </p:nvSpPr>
        <p:spPr/>
        <p:txBody>
          <a:bodyPr/>
          <a:lstStyle/>
          <a:p>
            <a:r>
              <a:rPr lang="en-US" dirty="0"/>
              <a:t>How good is model ?</a:t>
            </a:r>
          </a:p>
          <a:p>
            <a:r>
              <a:rPr lang="en-US" dirty="0"/>
              <a:t>How do I choose a model ?</a:t>
            </a:r>
          </a:p>
          <a:p>
            <a:r>
              <a:rPr lang="en-US" dirty="0"/>
              <a:t>Do I have enough data ?</a:t>
            </a:r>
          </a:p>
          <a:p>
            <a:r>
              <a:rPr lang="en-US" dirty="0"/>
              <a:t>Is the data of sufficient quality ?  (Noise in images)</a:t>
            </a:r>
          </a:p>
          <a:p>
            <a:r>
              <a:rPr lang="en-US" dirty="0"/>
              <a:t>How confident can I be of the results ?</a:t>
            </a:r>
          </a:p>
          <a:p>
            <a:r>
              <a:rPr lang="en-US" dirty="0"/>
              <a:t>Am I describing the data correctly ? </a:t>
            </a:r>
          </a:p>
          <a:p>
            <a:pPr lvl="1"/>
            <a:r>
              <a:rPr lang="en-US" dirty="0"/>
              <a:t>Are age and income enough ? Should I look at gender also ?</a:t>
            </a:r>
          </a:p>
          <a:p>
            <a:pPr lvl="1"/>
            <a:r>
              <a:rPr lang="en-US" dirty="0"/>
              <a:t>How should I represent age ? As No. or linguistic variable  ?</a:t>
            </a:r>
          </a:p>
          <a:p>
            <a:endParaRPr lang="en-US" dirty="0"/>
          </a:p>
        </p:txBody>
      </p:sp>
      <p:sp>
        <p:nvSpPr>
          <p:cNvPr id="4" name="Date Placeholder 3"/>
          <p:cNvSpPr>
            <a:spLocks noGrp="1"/>
          </p:cNvSpPr>
          <p:nvPr>
            <p:ph type="dt" sz="half" idx="10"/>
          </p:nvPr>
        </p:nvSpPr>
        <p:spPr/>
        <p:txBody>
          <a:bodyPr/>
          <a:lstStyle/>
          <a:p>
            <a:fld id="{8A866962-07E4-40BE-B5B1-B9458D3E70B7}" type="datetime1">
              <a:rPr lang="en-US" smtClean="0"/>
              <a:t>2/22/2024</a:t>
            </a:fld>
            <a:endParaRPr lang="en-IN"/>
          </a:p>
        </p:txBody>
      </p:sp>
      <p:sp>
        <p:nvSpPr>
          <p:cNvPr id="5" name="Slide Number Placeholder 4"/>
          <p:cNvSpPr>
            <a:spLocks noGrp="1"/>
          </p:cNvSpPr>
          <p:nvPr>
            <p:ph type="sldNum" sz="quarter" idx="12"/>
          </p:nvPr>
        </p:nvSpPr>
        <p:spPr/>
        <p:txBody>
          <a:bodyPr/>
          <a:lstStyle/>
          <a:p>
            <a:fld id="{7D5EE920-EF19-40FE-96EE-A508C291977A}" type="slidenum">
              <a:rPr lang="en-IN" smtClean="0"/>
              <a:pPr/>
              <a:t>22</a:t>
            </a:fld>
            <a:endParaRPr lang="en-IN"/>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Linear Regression</a:t>
            </a:r>
          </a:p>
        </p:txBody>
      </p:sp>
      <p:sp>
        <p:nvSpPr>
          <p:cNvPr id="5" name="Content Placeholder 4"/>
          <p:cNvSpPr>
            <a:spLocks noGrp="1"/>
          </p:cNvSpPr>
          <p:nvPr>
            <p:ph idx="1"/>
          </p:nvPr>
        </p:nvSpPr>
        <p:spPr/>
        <p:txBody>
          <a:bodyPr/>
          <a:lstStyle/>
          <a:p>
            <a:r>
              <a:rPr lang="en-US" dirty="0"/>
              <a:t>X belong to p- dimensional real space</a:t>
            </a:r>
          </a:p>
          <a:p>
            <a:r>
              <a:rPr lang="en-US" dirty="0"/>
              <a:t>y is real number</a:t>
            </a:r>
          </a:p>
          <a:p>
            <a:r>
              <a:rPr lang="en-US" dirty="0"/>
              <a:t>P</a:t>
            </a:r>
            <a:r>
              <a:rPr lang="en-US" baseline="-25000" dirty="0"/>
              <a:t>r</a:t>
            </a:r>
            <a:r>
              <a:rPr lang="en-US" dirty="0"/>
              <a:t>(</a:t>
            </a:r>
            <a:r>
              <a:rPr lang="en-US" dirty="0" err="1"/>
              <a:t>x,y</a:t>
            </a:r>
            <a:r>
              <a:rPr lang="en-US" dirty="0"/>
              <a:t>)  - Probability Joint distribution </a:t>
            </a:r>
          </a:p>
          <a:p>
            <a:pPr lvl="1"/>
            <a:r>
              <a:rPr lang="en-US" dirty="0"/>
              <a:t>{(x</a:t>
            </a:r>
            <a:r>
              <a:rPr lang="en-US" baseline="-25000" dirty="0"/>
              <a:t>1</a:t>
            </a:r>
            <a:r>
              <a:rPr lang="en-US" dirty="0"/>
              <a:t>, y</a:t>
            </a:r>
            <a:r>
              <a:rPr lang="en-US" baseline="-25000" dirty="0"/>
              <a:t>1</a:t>
            </a:r>
            <a:r>
              <a:rPr lang="en-US" dirty="0"/>
              <a:t>)</a:t>
            </a:r>
          </a:p>
          <a:p>
            <a:pPr lvl="1"/>
            <a:r>
              <a:rPr lang="en-US" dirty="0"/>
              <a:t>(x</a:t>
            </a:r>
            <a:r>
              <a:rPr lang="en-US" baseline="-25000" dirty="0"/>
              <a:t>2</a:t>
            </a:r>
            <a:r>
              <a:rPr lang="en-US" dirty="0"/>
              <a:t>, y</a:t>
            </a:r>
            <a:r>
              <a:rPr lang="en-US" baseline="-25000" dirty="0"/>
              <a:t>2</a:t>
            </a:r>
            <a:r>
              <a:rPr lang="en-US" dirty="0"/>
              <a:t>),</a:t>
            </a:r>
          </a:p>
          <a:p>
            <a:pPr lvl="1"/>
            <a:r>
              <a:rPr lang="en-US" dirty="0"/>
              <a:t>...</a:t>
            </a:r>
          </a:p>
          <a:p>
            <a:pPr lvl="1"/>
            <a:r>
              <a:rPr lang="en-US" dirty="0"/>
              <a:t>(</a:t>
            </a:r>
            <a:r>
              <a:rPr lang="en-US" dirty="0" err="1"/>
              <a:t>x</a:t>
            </a:r>
            <a:r>
              <a:rPr lang="en-US" baseline="-25000" dirty="0" err="1"/>
              <a:t>N</a:t>
            </a:r>
            <a:r>
              <a:rPr lang="en-US" dirty="0"/>
              <a:t>, </a:t>
            </a:r>
            <a:r>
              <a:rPr lang="en-US" dirty="0" err="1"/>
              <a:t>y</a:t>
            </a:r>
            <a:r>
              <a:rPr lang="en-US" baseline="-25000" dirty="0" err="1"/>
              <a:t>N</a:t>
            </a:r>
            <a:r>
              <a:rPr lang="en-US" dirty="0"/>
              <a:t>)}</a:t>
            </a:r>
          </a:p>
          <a:p>
            <a:pPr lvl="1"/>
            <a:endParaRPr lang="en-US" dirty="0"/>
          </a:p>
          <a:p>
            <a:pPr lvl="1"/>
            <a:r>
              <a:rPr lang="en-US" dirty="0"/>
              <a:t>f(x): p- dimensional real space -&gt; real number</a:t>
            </a:r>
          </a:p>
        </p:txBody>
      </p:sp>
      <p:sp>
        <p:nvSpPr>
          <p:cNvPr id="3" name="Date Placeholder 2"/>
          <p:cNvSpPr>
            <a:spLocks noGrp="1"/>
          </p:cNvSpPr>
          <p:nvPr>
            <p:ph type="dt" sz="half" idx="10"/>
          </p:nvPr>
        </p:nvSpPr>
        <p:spPr/>
        <p:txBody>
          <a:bodyPr/>
          <a:lstStyle/>
          <a:p>
            <a:fld id="{7184926F-D7BE-42E6-AF46-710BD182710E}" type="datetime1">
              <a:rPr lang="en-US" smtClean="0"/>
              <a:t>2/22/2024</a:t>
            </a:fld>
            <a:endParaRPr lang="en-IN"/>
          </a:p>
        </p:txBody>
      </p:sp>
      <p:sp>
        <p:nvSpPr>
          <p:cNvPr id="4" name="Slide Number Placeholder 3"/>
          <p:cNvSpPr>
            <a:spLocks noGrp="1"/>
          </p:cNvSpPr>
          <p:nvPr>
            <p:ph type="sldNum" sz="quarter" idx="12"/>
          </p:nvPr>
        </p:nvSpPr>
        <p:spPr/>
        <p:txBody>
          <a:bodyPr/>
          <a:lstStyle/>
          <a:p>
            <a:fld id="{7D5EE920-EF19-40FE-96EE-A508C291977A}" type="slidenum">
              <a:rPr lang="en-IN" smtClean="0"/>
              <a:pPr/>
              <a:t>23</a:t>
            </a:fld>
            <a:endParaRPr lang="en-IN"/>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404734"/>
            <a:ext cx="10515600" cy="5772229"/>
          </a:xfrm>
        </p:spPr>
        <p:txBody>
          <a:bodyPr/>
          <a:lstStyle/>
          <a:p>
            <a:pPr algn="ctr">
              <a:buNone/>
            </a:pPr>
            <a:r>
              <a:rPr lang="en-US" sz="3600" b="1" dirty="0"/>
              <a:t>Linear regression</a:t>
            </a:r>
          </a:p>
          <a:p>
            <a:pPr>
              <a:buNone/>
            </a:pPr>
            <a:endParaRPr lang="en-US" dirty="0"/>
          </a:p>
          <a:p>
            <a:r>
              <a:rPr lang="en-US" dirty="0"/>
              <a:t>Estimated (y)= f(X) = b</a:t>
            </a:r>
            <a:r>
              <a:rPr lang="en-US" baseline="-25000" dirty="0"/>
              <a:t>0</a:t>
            </a:r>
            <a:r>
              <a:rPr lang="en-US" dirty="0"/>
              <a:t>+b</a:t>
            </a:r>
            <a:r>
              <a:rPr lang="en-US" baseline="-25000" dirty="0"/>
              <a:t>1</a:t>
            </a:r>
            <a:r>
              <a:rPr lang="en-US" dirty="0"/>
              <a:t>x</a:t>
            </a:r>
            <a:r>
              <a:rPr lang="en-US" baseline="-25000" dirty="0"/>
              <a:t>1</a:t>
            </a:r>
            <a:r>
              <a:rPr lang="en-US" dirty="0"/>
              <a:t>+b</a:t>
            </a:r>
            <a:r>
              <a:rPr lang="en-US" baseline="-25000" dirty="0"/>
              <a:t>2</a:t>
            </a:r>
            <a:r>
              <a:rPr lang="en-US" dirty="0"/>
              <a:t>x</a:t>
            </a:r>
            <a:r>
              <a:rPr lang="en-US" baseline="-25000" dirty="0"/>
              <a:t>2</a:t>
            </a:r>
            <a:r>
              <a:rPr lang="en-US" dirty="0"/>
              <a:t> + ….. + </a:t>
            </a:r>
            <a:r>
              <a:rPr lang="en-US" dirty="0" err="1"/>
              <a:t>b</a:t>
            </a:r>
            <a:r>
              <a:rPr lang="en-US" baseline="-25000" dirty="0" err="1"/>
              <a:t>p</a:t>
            </a:r>
            <a:r>
              <a:rPr lang="en-US" dirty="0" err="1"/>
              <a:t>x</a:t>
            </a:r>
            <a:r>
              <a:rPr lang="en-US" baseline="-25000" dirty="0" err="1"/>
              <a:t>p</a:t>
            </a:r>
            <a:endParaRPr lang="en-US" baseline="-25000" dirty="0"/>
          </a:p>
          <a:p>
            <a:r>
              <a:rPr lang="en-US" dirty="0"/>
              <a:t>x</a:t>
            </a:r>
            <a:r>
              <a:rPr lang="en-US" baseline="-25000" dirty="0"/>
              <a:t>1</a:t>
            </a:r>
            <a:r>
              <a:rPr lang="en-US" dirty="0"/>
              <a:t>, x</a:t>
            </a:r>
            <a:r>
              <a:rPr lang="en-US" baseline="-25000" dirty="0"/>
              <a:t>2</a:t>
            </a:r>
            <a:r>
              <a:rPr lang="en-US" dirty="0"/>
              <a:t>, … are coordinate of X.</a:t>
            </a:r>
          </a:p>
          <a:p>
            <a:r>
              <a:rPr lang="en-US" dirty="0"/>
              <a:t>X=(x</a:t>
            </a:r>
            <a:r>
              <a:rPr lang="en-US" baseline="-25000" dirty="0"/>
              <a:t>1</a:t>
            </a:r>
            <a:r>
              <a:rPr lang="en-US" dirty="0"/>
              <a:t>, x</a:t>
            </a:r>
            <a:r>
              <a:rPr lang="en-US" baseline="-25000" dirty="0"/>
              <a:t>2</a:t>
            </a:r>
            <a:r>
              <a:rPr lang="en-US" dirty="0"/>
              <a:t>, x</a:t>
            </a:r>
            <a:r>
              <a:rPr lang="en-US" baseline="-25000" dirty="0"/>
              <a:t>3</a:t>
            </a:r>
            <a:r>
              <a:rPr lang="en-US" dirty="0"/>
              <a:t>, …, </a:t>
            </a:r>
            <a:r>
              <a:rPr lang="en-US" dirty="0" err="1"/>
              <a:t>x</a:t>
            </a:r>
            <a:r>
              <a:rPr lang="en-US" baseline="-25000" dirty="0" err="1"/>
              <a:t>p</a:t>
            </a:r>
            <a:r>
              <a:rPr lang="en-US" dirty="0"/>
              <a:t>) – Different attributes of X, which describes the data (age, income, …).</a:t>
            </a:r>
          </a:p>
          <a:p>
            <a:endParaRPr lang="en-US" dirty="0"/>
          </a:p>
          <a:p>
            <a:r>
              <a:rPr lang="en-US" dirty="0"/>
              <a:t>So f(x)= b0 + </a:t>
            </a:r>
          </a:p>
          <a:p>
            <a:endParaRPr lang="en-US" dirty="0"/>
          </a:p>
          <a:p>
            <a:pPr>
              <a:buNone/>
            </a:pPr>
            <a:endParaRPr lang="en-US" dirty="0"/>
          </a:p>
        </p:txBody>
      </p:sp>
      <p:graphicFrame>
        <p:nvGraphicFramePr>
          <p:cNvPr id="4" name="Object 3"/>
          <p:cNvGraphicFramePr>
            <a:graphicFrameLocks noChangeAspect="1"/>
          </p:cNvGraphicFramePr>
          <p:nvPr/>
        </p:nvGraphicFramePr>
        <p:xfrm>
          <a:off x="3081520" y="3528596"/>
          <a:ext cx="1280618" cy="1213217"/>
        </p:xfrm>
        <a:graphic>
          <a:graphicData uri="http://schemas.openxmlformats.org/presentationml/2006/ole">
            <mc:AlternateContent xmlns:mc="http://schemas.openxmlformats.org/markup-compatibility/2006">
              <mc:Choice xmlns:v="urn:schemas-microsoft-com:vml" Requires="v">
                <p:oleObj spid="_x0000_s2061" name="Equation" r:id="rId3" imgW="11582400" imgH="10972800" progId="Equation.3">
                  <p:embed/>
                </p:oleObj>
              </mc:Choice>
              <mc:Fallback>
                <p:oleObj name="Equation" r:id="rId3" imgW="11582400" imgH="10972800" progId="Equation.3">
                  <p:embed/>
                  <p:pic>
                    <p:nvPicPr>
                      <p:cNvPr id="0"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81520" y="3528596"/>
                        <a:ext cx="1280618" cy="121321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Date Placeholder 1"/>
          <p:cNvSpPr>
            <a:spLocks noGrp="1"/>
          </p:cNvSpPr>
          <p:nvPr>
            <p:ph type="dt" sz="half" idx="10"/>
          </p:nvPr>
        </p:nvSpPr>
        <p:spPr/>
        <p:txBody>
          <a:bodyPr/>
          <a:lstStyle/>
          <a:p>
            <a:fld id="{9955530A-B8D5-4BF4-A455-6F16FBDAF813}" type="datetime1">
              <a:rPr lang="en-US" smtClean="0"/>
              <a:t>2/22/2024</a:t>
            </a:fld>
            <a:endParaRPr lang="en-IN"/>
          </a:p>
        </p:txBody>
      </p:sp>
      <p:sp>
        <p:nvSpPr>
          <p:cNvPr id="5" name="Slide Number Placeholder 4"/>
          <p:cNvSpPr>
            <a:spLocks noGrp="1"/>
          </p:cNvSpPr>
          <p:nvPr>
            <p:ph type="sldNum" sz="quarter" idx="12"/>
          </p:nvPr>
        </p:nvSpPr>
        <p:spPr/>
        <p:txBody>
          <a:bodyPr/>
          <a:lstStyle/>
          <a:p>
            <a:fld id="{7D5EE920-EF19-40FE-96EE-A508C291977A}" type="slidenum">
              <a:rPr lang="en-IN" smtClean="0"/>
              <a:pPr/>
              <a:t>24</a:t>
            </a:fld>
            <a:endParaRPr lang="en-IN"/>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Picture 2"/>
          <p:cNvPicPr>
            <a:picLocks noChangeAspect="1" noChangeArrowheads="1"/>
          </p:cNvPicPr>
          <p:nvPr/>
        </p:nvPicPr>
        <p:blipFill>
          <a:blip r:embed="rId2"/>
          <a:srcRect/>
          <a:stretch>
            <a:fillRect/>
          </a:stretch>
        </p:blipFill>
        <p:spPr bwMode="auto">
          <a:xfrm>
            <a:off x="280988" y="414338"/>
            <a:ext cx="11630025" cy="6029325"/>
          </a:xfrm>
          <a:prstGeom prst="rect">
            <a:avLst/>
          </a:prstGeom>
          <a:noFill/>
          <a:ln w="9525">
            <a:noFill/>
            <a:miter lim="800000"/>
            <a:headEnd/>
            <a:tailEnd/>
          </a:ln>
          <a:effectLst/>
        </p:spPr>
      </p:pic>
      <p:sp>
        <p:nvSpPr>
          <p:cNvPr id="2" name="Date Placeholder 1"/>
          <p:cNvSpPr>
            <a:spLocks noGrp="1"/>
          </p:cNvSpPr>
          <p:nvPr>
            <p:ph type="dt" sz="half" idx="10"/>
          </p:nvPr>
        </p:nvSpPr>
        <p:spPr/>
        <p:txBody>
          <a:bodyPr/>
          <a:lstStyle/>
          <a:p>
            <a:fld id="{1A036253-C3C4-4649-B211-E3E79D5764E0}" type="datetime1">
              <a:rPr lang="en-US" smtClean="0"/>
              <a:t>2/22/2024</a:t>
            </a:fld>
            <a:endParaRPr lang="en-IN"/>
          </a:p>
        </p:txBody>
      </p:sp>
      <p:sp>
        <p:nvSpPr>
          <p:cNvPr id="3" name="Slide Number Placeholder 2"/>
          <p:cNvSpPr>
            <a:spLocks noGrp="1"/>
          </p:cNvSpPr>
          <p:nvPr>
            <p:ph type="sldNum" sz="quarter" idx="12"/>
          </p:nvPr>
        </p:nvSpPr>
        <p:spPr/>
        <p:txBody>
          <a:bodyPr/>
          <a:lstStyle/>
          <a:p>
            <a:fld id="{7D5EE920-EF19-40FE-96EE-A508C291977A}" type="slidenum">
              <a:rPr lang="en-IN" smtClean="0"/>
              <a:pPr/>
              <a:t>25</a:t>
            </a:fld>
            <a:endParaRPr lang="en-IN"/>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Picture 2"/>
          <p:cNvPicPr>
            <a:picLocks noChangeAspect="1" noChangeArrowheads="1"/>
          </p:cNvPicPr>
          <p:nvPr/>
        </p:nvPicPr>
        <p:blipFill>
          <a:blip r:embed="rId2"/>
          <a:srcRect/>
          <a:stretch>
            <a:fillRect/>
          </a:stretch>
        </p:blipFill>
        <p:spPr bwMode="auto">
          <a:xfrm>
            <a:off x="147638" y="204788"/>
            <a:ext cx="11896725" cy="6448425"/>
          </a:xfrm>
          <a:prstGeom prst="rect">
            <a:avLst/>
          </a:prstGeom>
          <a:noFill/>
          <a:ln w="9525">
            <a:noFill/>
            <a:miter lim="800000"/>
            <a:headEnd/>
            <a:tailEnd/>
          </a:ln>
          <a:effectLst/>
        </p:spPr>
      </p:pic>
      <p:sp>
        <p:nvSpPr>
          <p:cNvPr id="2" name="Date Placeholder 1"/>
          <p:cNvSpPr>
            <a:spLocks noGrp="1"/>
          </p:cNvSpPr>
          <p:nvPr>
            <p:ph type="dt" sz="half" idx="10"/>
          </p:nvPr>
        </p:nvSpPr>
        <p:spPr/>
        <p:txBody>
          <a:bodyPr/>
          <a:lstStyle/>
          <a:p>
            <a:fld id="{B891AA0F-FB99-40A0-BABD-F8D5DBC1FE92}" type="datetime1">
              <a:rPr lang="en-US" smtClean="0"/>
              <a:t>2/22/2024</a:t>
            </a:fld>
            <a:endParaRPr lang="en-IN"/>
          </a:p>
        </p:txBody>
      </p:sp>
      <p:sp>
        <p:nvSpPr>
          <p:cNvPr id="3" name="Slide Number Placeholder 2"/>
          <p:cNvSpPr>
            <a:spLocks noGrp="1"/>
          </p:cNvSpPr>
          <p:nvPr>
            <p:ph type="sldNum" sz="quarter" idx="12"/>
          </p:nvPr>
        </p:nvSpPr>
        <p:spPr/>
        <p:txBody>
          <a:bodyPr/>
          <a:lstStyle/>
          <a:p>
            <a:fld id="{7D5EE920-EF19-40FE-96EE-A508C291977A}" type="slidenum">
              <a:rPr lang="en-IN" smtClean="0"/>
              <a:pPr/>
              <a:t>26</a:t>
            </a:fld>
            <a:endParaRPr lang="en-IN"/>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Picture 2"/>
          <p:cNvPicPr>
            <a:picLocks noChangeAspect="1" noChangeArrowheads="1"/>
          </p:cNvPicPr>
          <p:nvPr/>
        </p:nvPicPr>
        <p:blipFill>
          <a:blip r:embed="rId2"/>
          <a:srcRect/>
          <a:stretch>
            <a:fillRect/>
          </a:stretch>
        </p:blipFill>
        <p:spPr bwMode="auto">
          <a:xfrm>
            <a:off x="252413" y="414338"/>
            <a:ext cx="11687175" cy="6029325"/>
          </a:xfrm>
          <a:prstGeom prst="rect">
            <a:avLst/>
          </a:prstGeom>
          <a:noFill/>
          <a:ln w="9525">
            <a:noFill/>
            <a:miter lim="800000"/>
            <a:headEnd/>
            <a:tailEnd/>
          </a:ln>
          <a:effectLst/>
        </p:spPr>
      </p:pic>
      <p:sp>
        <p:nvSpPr>
          <p:cNvPr id="2" name="Date Placeholder 1"/>
          <p:cNvSpPr>
            <a:spLocks noGrp="1"/>
          </p:cNvSpPr>
          <p:nvPr>
            <p:ph type="dt" sz="half" idx="10"/>
          </p:nvPr>
        </p:nvSpPr>
        <p:spPr/>
        <p:txBody>
          <a:bodyPr/>
          <a:lstStyle/>
          <a:p>
            <a:fld id="{36D0D336-4356-44C8-946F-0C1A5460BA6C}" type="datetime1">
              <a:rPr lang="en-US" smtClean="0"/>
              <a:t>2/22/2024</a:t>
            </a:fld>
            <a:endParaRPr lang="en-IN"/>
          </a:p>
        </p:txBody>
      </p:sp>
      <p:sp>
        <p:nvSpPr>
          <p:cNvPr id="3" name="Slide Number Placeholder 2"/>
          <p:cNvSpPr>
            <a:spLocks noGrp="1"/>
          </p:cNvSpPr>
          <p:nvPr>
            <p:ph type="sldNum" sz="quarter" idx="12"/>
          </p:nvPr>
        </p:nvSpPr>
        <p:spPr/>
        <p:txBody>
          <a:bodyPr/>
          <a:lstStyle/>
          <a:p>
            <a:fld id="{7D5EE920-EF19-40FE-96EE-A508C291977A}" type="slidenum">
              <a:rPr lang="en-IN" smtClean="0"/>
              <a:pPr/>
              <a:t>27</a:t>
            </a:fld>
            <a:endParaRPr lang="en-IN"/>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2" name="Picture 2"/>
          <p:cNvPicPr>
            <a:picLocks noChangeAspect="1" noChangeArrowheads="1"/>
          </p:cNvPicPr>
          <p:nvPr/>
        </p:nvPicPr>
        <p:blipFill>
          <a:blip r:embed="rId2"/>
          <a:srcRect/>
          <a:stretch>
            <a:fillRect/>
          </a:stretch>
        </p:blipFill>
        <p:spPr bwMode="auto">
          <a:xfrm>
            <a:off x="0" y="0"/>
            <a:ext cx="13011150" cy="7315200"/>
          </a:xfrm>
          <a:prstGeom prst="rect">
            <a:avLst/>
          </a:prstGeom>
          <a:noFill/>
          <a:ln w="9525">
            <a:noFill/>
            <a:miter lim="800000"/>
            <a:headEnd/>
            <a:tailEnd/>
          </a:ln>
          <a:effectLst/>
        </p:spPr>
      </p:pic>
      <p:sp>
        <p:nvSpPr>
          <p:cNvPr id="2" name="Date Placeholder 1"/>
          <p:cNvSpPr>
            <a:spLocks noGrp="1"/>
          </p:cNvSpPr>
          <p:nvPr>
            <p:ph type="dt" sz="half" idx="10"/>
          </p:nvPr>
        </p:nvSpPr>
        <p:spPr/>
        <p:txBody>
          <a:bodyPr/>
          <a:lstStyle/>
          <a:p>
            <a:fld id="{7D978982-8951-4DD1-BA5F-6932C22493A4}" type="datetime1">
              <a:rPr lang="en-US" smtClean="0"/>
              <a:t>2/22/2024</a:t>
            </a:fld>
            <a:endParaRPr lang="en-IN"/>
          </a:p>
        </p:txBody>
      </p:sp>
      <p:sp>
        <p:nvSpPr>
          <p:cNvPr id="3" name="Slide Number Placeholder 2"/>
          <p:cNvSpPr>
            <a:spLocks noGrp="1"/>
          </p:cNvSpPr>
          <p:nvPr>
            <p:ph type="sldNum" sz="quarter" idx="12"/>
          </p:nvPr>
        </p:nvSpPr>
        <p:spPr/>
        <p:txBody>
          <a:bodyPr/>
          <a:lstStyle/>
          <a:p>
            <a:fld id="{7D5EE920-EF19-40FE-96EE-A508C291977A}" type="slidenum">
              <a:rPr lang="en-IN" smtClean="0"/>
              <a:pPr/>
              <a:t>28</a:t>
            </a:fld>
            <a:endParaRPr lang="en-IN"/>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6" name="Picture 2"/>
          <p:cNvPicPr>
            <a:picLocks noChangeAspect="1" noChangeArrowheads="1"/>
          </p:cNvPicPr>
          <p:nvPr/>
        </p:nvPicPr>
        <p:blipFill>
          <a:blip r:embed="rId2"/>
          <a:srcRect/>
          <a:stretch>
            <a:fillRect/>
          </a:stretch>
        </p:blipFill>
        <p:spPr bwMode="auto">
          <a:xfrm>
            <a:off x="385763" y="681038"/>
            <a:ext cx="11420475" cy="5495925"/>
          </a:xfrm>
          <a:prstGeom prst="rect">
            <a:avLst/>
          </a:prstGeom>
          <a:noFill/>
          <a:ln w="9525">
            <a:noFill/>
            <a:miter lim="800000"/>
            <a:headEnd/>
            <a:tailEnd/>
          </a:ln>
          <a:effectLst/>
        </p:spPr>
      </p:pic>
      <p:sp>
        <p:nvSpPr>
          <p:cNvPr id="2" name="Date Placeholder 1"/>
          <p:cNvSpPr>
            <a:spLocks noGrp="1"/>
          </p:cNvSpPr>
          <p:nvPr>
            <p:ph type="dt" sz="half" idx="10"/>
          </p:nvPr>
        </p:nvSpPr>
        <p:spPr/>
        <p:txBody>
          <a:bodyPr/>
          <a:lstStyle/>
          <a:p>
            <a:fld id="{3E44BA0C-8A5F-4B1D-9E0A-CCE4F5D522FE}" type="datetime1">
              <a:rPr lang="en-US" smtClean="0"/>
              <a:t>2/22/2024</a:t>
            </a:fld>
            <a:endParaRPr lang="en-IN"/>
          </a:p>
        </p:txBody>
      </p:sp>
      <p:sp>
        <p:nvSpPr>
          <p:cNvPr id="3" name="Slide Number Placeholder 2"/>
          <p:cNvSpPr>
            <a:spLocks noGrp="1"/>
          </p:cNvSpPr>
          <p:nvPr>
            <p:ph type="sldNum" sz="quarter" idx="12"/>
          </p:nvPr>
        </p:nvSpPr>
        <p:spPr/>
        <p:txBody>
          <a:bodyPr/>
          <a:lstStyle/>
          <a:p>
            <a:fld id="{7D5EE920-EF19-40FE-96EE-A508C291977A}" type="slidenum">
              <a:rPr lang="en-IN" smtClean="0"/>
              <a:pPr/>
              <a:t>29</a:t>
            </a:fld>
            <a:endParaRPr lang="en-IN"/>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Course Outcome</a:t>
            </a:r>
            <a:endParaRPr lang="en-US" b="1" dirty="0"/>
          </a:p>
        </p:txBody>
      </p:sp>
      <p:sp>
        <p:nvSpPr>
          <p:cNvPr id="3" name="Content Placeholder 2"/>
          <p:cNvSpPr>
            <a:spLocks noGrp="1"/>
          </p:cNvSpPr>
          <p:nvPr>
            <p:ph idx="1"/>
          </p:nvPr>
        </p:nvSpPr>
        <p:spPr/>
        <p:txBody>
          <a:bodyPr>
            <a:normAutofit/>
          </a:bodyPr>
          <a:lstStyle/>
          <a:p>
            <a:pPr algn="just"/>
            <a:r>
              <a:rPr lang="en-US" dirty="0" smtClean="0"/>
              <a:t>On completion of the course students will be able to:</a:t>
            </a:r>
          </a:p>
          <a:p>
            <a:pPr lvl="1" algn="just">
              <a:buFont typeface="Wingdings" panose="05000000000000000000" pitchFamily="2" charset="2"/>
              <a:buChar char="Ø"/>
            </a:pPr>
            <a:r>
              <a:rPr lang="en-US" b="1" dirty="0" smtClean="0"/>
              <a:t>CO-1: </a:t>
            </a:r>
            <a:r>
              <a:rPr lang="en-US" dirty="0" smtClean="0"/>
              <a:t>Discuss with illustration the techniques and methods related to the area of data collection, pre-processing, and exploratory data analytics.</a:t>
            </a:r>
          </a:p>
          <a:p>
            <a:pPr lvl="1" algn="just">
              <a:buFont typeface="Wingdings" panose="05000000000000000000" pitchFamily="2" charset="2"/>
              <a:buChar char="Ø"/>
            </a:pPr>
            <a:r>
              <a:rPr lang="en-US" b="1" dirty="0" smtClean="0"/>
              <a:t>CO-2: </a:t>
            </a:r>
            <a:r>
              <a:rPr lang="en-US" dirty="0" smtClean="0"/>
              <a:t>Discuss important terms and techniques on statistics to enable student to understand the background of different tools or methods used in data analytics.</a:t>
            </a:r>
          </a:p>
          <a:p>
            <a:pPr lvl="1" algn="just">
              <a:buFont typeface="Wingdings" panose="05000000000000000000" pitchFamily="2" charset="2"/>
              <a:buChar char="Ø"/>
            </a:pPr>
            <a:r>
              <a:rPr lang="en-US" b="1" dirty="0" smtClean="0"/>
              <a:t>CO-3:</a:t>
            </a:r>
            <a:r>
              <a:rPr lang="en-US" dirty="0" smtClean="0"/>
              <a:t> </a:t>
            </a:r>
            <a:r>
              <a:rPr lang="en-US" b="1" dirty="0" smtClean="0"/>
              <a:t>Use at beginning level of proficiency on the tools of machine learning to ask questions of and explore patterns in data.</a:t>
            </a:r>
          </a:p>
          <a:p>
            <a:pPr lvl="1" algn="just">
              <a:buFont typeface="Wingdings" panose="05000000000000000000" pitchFamily="2" charset="2"/>
              <a:buChar char="Ø"/>
            </a:pPr>
            <a:r>
              <a:rPr lang="en-US" b="1" dirty="0" smtClean="0"/>
              <a:t>CO-4:</a:t>
            </a:r>
            <a:r>
              <a:rPr lang="en-US" dirty="0" smtClean="0"/>
              <a:t> Demonstrate intermediate proficiency in the visualization of data to communicate information and patterns that exist in the data.</a:t>
            </a:r>
            <a:endParaRPr lang="en-US" dirty="0"/>
          </a:p>
        </p:txBody>
      </p:sp>
      <p:sp>
        <p:nvSpPr>
          <p:cNvPr id="4" name="Date Placeholder 3"/>
          <p:cNvSpPr>
            <a:spLocks noGrp="1"/>
          </p:cNvSpPr>
          <p:nvPr>
            <p:ph type="dt" sz="half" idx="10"/>
          </p:nvPr>
        </p:nvSpPr>
        <p:spPr/>
        <p:txBody>
          <a:bodyPr/>
          <a:lstStyle/>
          <a:p>
            <a:fld id="{F2C02896-A444-4ED3-A561-27F50A245871}" type="datetime1">
              <a:rPr lang="en-US" smtClean="0"/>
              <a:t>2/22/2024</a:t>
            </a:fld>
            <a:endParaRPr lang="en-US"/>
          </a:p>
        </p:txBody>
      </p:sp>
      <p:sp>
        <p:nvSpPr>
          <p:cNvPr id="5" name="Slide Number Placeholder 4"/>
          <p:cNvSpPr>
            <a:spLocks noGrp="1"/>
          </p:cNvSpPr>
          <p:nvPr>
            <p:ph type="sldNum" sz="quarter" idx="12"/>
          </p:nvPr>
        </p:nvSpPr>
        <p:spPr/>
        <p:txBody>
          <a:bodyPr/>
          <a:lstStyle/>
          <a:p>
            <a:fld id="{4F2CE3ED-DAB9-4BB8-B569-8CB80401C8BA}" type="slidenum">
              <a:rPr lang="en-US" smtClean="0"/>
              <a:t>3</a:t>
            </a:fld>
            <a:endParaRPr lang="en-US"/>
          </a:p>
        </p:txBody>
      </p:sp>
    </p:spTree>
    <p:extLst>
      <p:ext uri="{BB962C8B-B14F-4D97-AF65-F5344CB8AC3E}">
        <p14:creationId xmlns:p14="http://schemas.microsoft.com/office/powerpoint/2010/main" val="425915872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0" name="Picture 2"/>
          <p:cNvPicPr>
            <a:picLocks noChangeAspect="1" noChangeArrowheads="1"/>
          </p:cNvPicPr>
          <p:nvPr/>
        </p:nvPicPr>
        <p:blipFill>
          <a:blip r:embed="rId2"/>
          <a:srcRect/>
          <a:stretch>
            <a:fillRect/>
          </a:stretch>
        </p:blipFill>
        <p:spPr bwMode="auto">
          <a:xfrm>
            <a:off x="0" y="13648"/>
            <a:ext cx="13011150" cy="7315200"/>
          </a:xfrm>
          <a:prstGeom prst="rect">
            <a:avLst/>
          </a:prstGeom>
          <a:noFill/>
          <a:ln w="9525">
            <a:noFill/>
            <a:miter lim="800000"/>
            <a:headEnd/>
            <a:tailEnd/>
          </a:ln>
          <a:effectLst/>
        </p:spPr>
      </p:pic>
      <p:sp>
        <p:nvSpPr>
          <p:cNvPr id="2" name="Date Placeholder 1"/>
          <p:cNvSpPr>
            <a:spLocks noGrp="1"/>
          </p:cNvSpPr>
          <p:nvPr>
            <p:ph type="dt" sz="half" idx="10"/>
          </p:nvPr>
        </p:nvSpPr>
        <p:spPr/>
        <p:txBody>
          <a:bodyPr/>
          <a:lstStyle/>
          <a:p>
            <a:fld id="{EBEE8B2E-8A8E-4098-9E85-5BEF9251D50D}" type="datetime1">
              <a:rPr lang="en-US" smtClean="0"/>
              <a:t>2/22/2024</a:t>
            </a:fld>
            <a:endParaRPr lang="en-IN"/>
          </a:p>
        </p:txBody>
      </p:sp>
      <p:sp>
        <p:nvSpPr>
          <p:cNvPr id="3" name="Slide Number Placeholder 2"/>
          <p:cNvSpPr>
            <a:spLocks noGrp="1"/>
          </p:cNvSpPr>
          <p:nvPr>
            <p:ph type="sldNum" sz="quarter" idx="12"/>
          </p:nvPr>
        </p:nvSpPr>
        <p:spPr/>
        <p:txBody>
          <a:bodyPr/>
          <a:lstStyle/>
          <a:p>
            <a:fld id="{7D5EE920-EF19-40FE-96EE-A508C291977A}" type="slidenum">
              <a:rPr lang="en-IN" smtClean="0"/>
              <a:pPr/>
              <a:t>30</a:t>
            </a:fld>
            <a:endParaRPr lang="en-IN"/>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4" name="Picture 2"/>
          <p:cNvPicPr>
            <a:picLocks noChangeAspect="1" noChangeArrowheads="1"/>
          </p:cNvPicPr>
          <p:nvPr/>
        </p:nvPicPr>
        <p:blipFill>
          <a:blip r:embed="rId2"/>
          <a:srcRect/>
          <a:stretch>
            <a:fillRect/>
          </a:stretch>
        </p:blipFill>
        <p:spPr bwMode="auto">
          <a:xfrm>
            <a:off x="0" y="0"/>
            <a:ext cx="13011150" cy="7315200"/>
          </a:xfrm>
          <a:prstGeom prst="rect">
            <a:avLst/>
          </a:prstGeom>
          <a:noFill/>
          <a:ln w="9525">
            <a:noFill/>
            <a:miter lim="800000"/>
            <a:headEnd/>
            <a:tailEnd/>
          </a:ln>
          <a:effectLst/>
        </p:spPr>
      </p:pic>
      <p:sp>
        <p:nvSpPr>
          <p:cNvPr id="2" name="Date Placeholder 1"/>
          <p:cNvSpPr>
            <a:spLocks noGrp="1"/>
          </p:cNvSpPr>
          <p:nvPr>
            <p:ph type="dt" sz="half" idx="10"/>
          </p:nvPr>
        </p:nvSpPr>
        <p:spPr/>
        <p:txBody>
          <a:bodyPr/>
          <a:lstStyle/>
          <a:p>
            <a:fld id="{32B2E38F-9DC2-4E9A-8EBC-CEB875BA5330}" type="datetime1">
              <a:rPr lang="en-US" smtClean="0"/>
              <a:t>2/22/2024</a:t>
            </a:fld>
            <a:endParaRPr lang="en-IN"/>
          </a:p>
        </p:txBody>
      </p:sp>
      <p:sp>
        <p:nvSpPr>
          <p:cNvPr id="3" name="Slide Number Placeholder 2"/>
          <p:cNvSpPr>
            <a:spLocks noGrp="1"/>
          </p:cNvSpPr>
          <p:nvPr>
            <p:ph type="sldNum" sz="quarter" idx="12"/>
          </p:nvPr>
        </p:nvSpPr>
        <p:spPr/>
        <p:txBody>
          <a:bodyPr/>
          <a:lstStyle/>
          <a:p>
            <a:fld id="{7D5EE920-EF19-40FE-96EE-A508C291977A}" type="slidenum">
              <a:rPr lang="en-IN" smtClean="0"/>
              <a:pPr/>
              <a:t>31</a:t>
            </a:fld>
            <a:endParaRPr lang="en-IN"/>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8" name="Picture 2"/>
          <p:cNvPicPr>
            <a:picLocks noChangeAspect="1" noChangeArrowheads="1"/>
          </p:cNvPicPr>
          <p:nvPr/>
        </p:nvPicPr>
        <p:blipFill>
          <a:blip r:embed="rId2"/>
          <a:srcRect/>
          <a:stretch>
            <a:fillRect/>
          </a:stretch>
        </p:blipFill>
        <p:spPr bwMode="auto">
          <a:xfrm>
            <a:off x="0" y="0"/>
            <a:ext cx="13011150" cy="7315200"/>
          </a:xfrm>
          <a:prstGeom prst="rect">
            <a:avLst/>
          </a:prstGeom>
          <a:noFill/>
          <a:ln w="9525">
            <a:noFill/>
            <a:miter lim="800000"/>
            <a:headEnd/>
            <a:tailEnd/>
          </a:ln>
          <a:effectLst/>
        </p:spPr>
      </p:pic>
      <p:sp>
        <p:nvSpPr>
          <p:cNvPr id="2" name="Date Placeholder 1"/>
          <p:cNvSpPr>
            <a:spLocks noGrp="1"/>
          </p:cNvSpPr>
          <p:nvPr>
            <p:ph type="dt" sz="half" idx="10"/>
          </p:nvPr>
        </p:nvSpPr>
        <p:spPr/>
        <p:txBody>
          <a:bodyPr/>
          <a:lstStyle/>
          <a:p>
            <a:fld id="{79B9F1B8-1A6E-47B5-B567-9B96BD4DDAB1}" type="datetime1">
              <a:rPr lang="en-US" smtClean="0"/>
              <a:t>2/22/2024</a:t>
            </a:fld>
            <a:endParaRPr lang="en-IN"/>
          </a:p>
        </p:txBody>
      </p:sp>
      <p:sp>
        <p:nvSpPr>
          <p:cNvPr id="3" name="Slide Number Placeholder 2"/>
          <p:cNvSpPr>
            <a:spLocks noGrp="1"/>
          </p:cNvSpPr>
          <p:nvPr>
            <p:ph type="sldNum" sz="quarter" idx="12"/>
          </p:nvPr>
        </p:nvSpPr>
        <p:spPr/>
        <p:txBody>
          <a:bodyPr/>
          <a:lstStyle/>
          <a:p>
            <a:fld id="{7D5EE920-EF19-40FE-96EE-A508C291977A}" type="slidenum">
              <a:rPr lang="en-IN" smtClean="0"/>
              <a:pPr/>
              <a:t>32</a:t>
            </a:fld>
            <a:endParaRPr lang="en-IN"/>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t>Syllabus: </a:t>
            </a:r>
            <a:r>
              <a:rPr lang="en-US" b="1" dirty="0"/>
              <a:t>Module-3 (Foundation of Machine Learning)</a:t>
            </a:r>
          </a:p>
        </p:txBody>
      </p:sp>
      <p:sp>
        <p:nvSpPr>
          <p:cNvPr id="3" name="Content Placeholder 2"/>
          <p:cNvSpPr>
            <a:spLocks noGrp="1"/>
          </p:cNvSpPr>
          <p:nvPr>
            <p:ph idx="1"/>
          </p:nvPr>
        </p:nvSpPr>
        <p:spPr/>
        <p:txBody>
          <a:bodyPr/>
          <a:lstStyle/>
          <a:p>
            <a:pPr marL="0" indent="0">
              <a:buNone/>
            </a:pPr>
            <a:r>
              <a:rPr lang="en-US" dirty="0"/>
              <a:t>Introduction, types of machine learning (supervised learning, unsupervised learning, and reinforcement learning) regression </a:t>
            </a:r>
            <a:r>
              <a:rPr lang="en-US" dirty="0" err="1"/>
              <a:t>Regression</a:t>
            </a:r>
            <a:r>
              <a:rPr lang="en-US" dirty="0"/>
              <a:t> (Linear, Logistic, Ridge, and </a:t>
            </a:r>
            <a:r>
              <a:rPr lang="en-US" dirty="0" err="1"/>
              <a:t>Polynominal</a:t>
            </a:r>
            <a:r>
              <a:rPr lang="en-US" dirty="0"/>
              <a:t>), Classification, Naïve bias classifier, KNN, Support Vector Machine, clustering, K-Means, ISODATA, Unconstrained optimization, Necessary and sufficiency conditions for optima, Optimization Models (Integer, Nonlinear, and Discrete), Gradient descent methods, Constrained optimization, KKT conditions, Introduction to </a:t>
            </a:r>
            <a:r>
              <a:rPr lang="en-US" dirty="0" err="1"/>
              <a:t>nongradient</a:t>
            </a:r>
            <a:r>
              <a:rPr lang="en-US" dirty="0"/>
              <a:t> techniques, Introduction to least squares optimization, Heuristic optimization, Meta-heuristic optimization. Introduction to ANN, Feed Forward Neural Network, Feedback Neural Network</a:t>
            </a:r>
          </a:p>
        </p:txBody>
      </p:sp>
      <p:sp>
        <p:nvSpPr>
          <p:cNvPr id="4" name="Date Placeholder 3"/>
          <p:cNvSpPr>
            <a:spLocks noGrp="1"/>
          </p:cNvSpPr>
          <p:nvPr>
            <p:ph type="dt" sz="half" idx="10"/>
          </p:nvPr>
        </p:nvSpPr>
        <p:spPr/>
        <p:txBody>
          <a:bodyPr/>
          <a:lstStyle/>
          <a:p>
            <a:fld id="{3CA78D14-0B4C-4CA4-A8F3-05CEB46D0551}" type="datetime1">
              <a:rPr lang="en-US" smtClean="0"/>
              <a:t>2/22/2024</a:t>
            </a:fld>
            <a:endParaRPr lang="en-US"/>
          </a:p>
        </p:txBody>
      </p:sp>
      <p:sp>
        <p:nvSpPr>
          <p:cNvPr id="5" name="Slide Number Placeholder 4"/>
          <p:cNvSpPr>
            <a:spLocks noGrp="1"/>
          </p:cNvSpPr>
          <p:nvPr>
            <p:ph type="sldNum" sz="quarter" idx="12"/>
          </p:nvPr>
        </p:nvSpPr>
        <p:spPr/>
        <p:txBody>
          <a:bodyPr/>
          <a:lstStyle/>
          <a:p>
            <a:fld id="{4F2CE3ED-DAB9-4BB8-B569-8CB80401C8BA}" type="slidenum">
              <a:rPr lang="en-US" smtClean="0"/>
              <a:t>4</a:t>
            </a:fld>
            <a:endParaRPr lang="en-US"/>
          </a:p>
        </p:txBody>
      </p:sp>
    </p:spTree>
    <p:extLst>
      <p:ext uri="{BB962C8B-B14F-4D97-AF65-F5344CB8AC3E}">
        <p14:creationId xmlns:p14="http://schemas.microsoft.com/office/powerpoint/2010/main" val="417372749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Perquisite</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93492" y="1917795"/>
            <a:ext cx="5486400" cy="4305300"/>
          </a:xfrm>
          <a:prstGeom prst="rect">
            <a:avLst/>
          </a:prstGeom>
        </p:spPr>
      </p:pic>
      <p:sp>
        <p:nvSpPr>
          <p:cNvPr id="3" name="Date Placeholder 2"/>
          <p:cNvSpPr>
            <a:spLocks noGrp="1"/>
          </p:cNvSpPr>
          <p:nvPr>
            <p:ph type="dt" sz="half" idx="10"/>
          </p:nvPr>
        </p:nvSpPr>
        <p:spPr/>
        <p:txBody>
          <a:bodyPr/>
          <a:lstStyle/>
          <a:p>
            <a:fld id="{00AEA3CE-FEA7-4537-BB64-66D6FF0B2A1C}" type="datetime1">
              <a:rPr lang="en-US" smtClean="0"/>
              <a:t>2/22/2024</a:t>
            </a:fld>
            <a:endParaRPr lang="en-IN"/>
          </a:p>
        </p:txBody>
      </p:sp>
      <p:sp>
        <p:nvSpPr>
          <p:cNvPr id="5" name="Slide Number Placeholder 4"/>
          <p:cNvSpPr>
            <a:spLocks noGrp="1"/>
          </p:cNvSpPr>
          <p:nvPr>
            <p:ph type="sldNum" sz="quarter" idx="12"/>
          </p:nvPr>
        </p:nvSpPr>
        <p:spPr/>
        <p:txBody>
          <a:bodyPr/>
          <a:lstStyle/>
          <a:p>
            <a:fld id="{7D5EE920-EF19-40FE-96EE-A508C291977A}" type="slidenum">
              <a:rPr lang="en-IN" smtClean="0"/>
              <a:pPr/>
              <a:t>5</a:t>
            </a:fld>
            <a:endParaRPr lang="en-IN"/>
          </a:p>
        </p:txBody>
      </p:sp>
    </p:spTree>
    <p:extLst>
      <p:ext uri="{BB962C8B-B14F-4D97-AF65-F5344CB8AC3E}">
        <p14:creationId xmlns:p14="http://schemas.microsoft.com/office/powerpoint/2010/main" val="8440236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Course Objective </a:t>
            </a:r>
            <a:endParaRPr lang="en-US" dirty="0"/>
          </a:p>
        </p:txBody>
      </p:sp>
      <p:sp>
        <p:nvSpPr>
          <p:cNvPr id="3" name="Content Placeholder 2"/>
          <p:cNvSpPr>
            <a:spLocks noGrp="1"/>
          </p:cNvSpPr>
          <p:nvPr>
            <p:ph idx="1"/>
          </p:nvPr>
        </p:nvSpPr>
        <p:spPr/>
        <p:txBody>
          <a:bodyPr/>
          <a:lstStyle/>
          <a:p>
            <a:r>
              <a:rPr lang="en-US" dirty="0"/>
              <a:t>Apply quantitative modeling and data analysis techniques to the solution of real world business problems, communicate findings, and effectively present results using data visualization techniques.</a:t>
            </a:r>
          </a:p>
          <a:p>
            <a:r>
              <a:rPr lang="en-US" dirty="0"/>
              <a:t>Recognize and analyze ethical issues in business related to intellectual property, data security, integrity, and privacy.</a:t>
            </a:r>
          </a:p>
          <a:p>
            <a:endParaRPr lang="en-US" dirty="0"/>
          </a:p>
        </p:txBody>
      </p:sp>
      <p:sp>
        <p:nvSpPr>
          <p:cNvPr id="4" name="Date Placeholder 3"/>
          <p:cNvSpPr>
            <a:spLocks noGrp="1"/>
          </p:cNvSpPr>
          <p:nvPr>
            <p:ph type="dt" sz="half" idx="10"/>
          </p:nvPr>
        </p:nvSpPr>
        <p:spPr/>
        <p:txBody>
          <a:bodyPr/>
          <a:lstStyle/>
          <a:p>
            <a:fld id="{A367220B-456E-4D66-BDC4-14D13DCEE3E3}" type="datetime1">
              <a:rPr lang="en-US" smtClean="0"/>
              <a:t>2/22/2024</a:t>
            </a:fld>
            <a:endParaRPr lang="en-IN"/>
          </a:p>
        </p:txBody>
      </p:sp>
      <p:sp>
        <p:nvSpPr>
          <p:cNvPr id="5" name="Slide Number Placeholder 4"/>
          <p:cNvSpPr>
            <a:spLocks noGrp="1"/>
          </p:cNvSpPr>
          <p:nvPr>
            <p:ph type="sldNum" sz="quarter" idx="12"/>
          </p:nvPr>
        </p:nvSpPr>
        <p:spPr/>
        <p:txBody>
          <a:bodyPr/>
          <a:lstStyle/>
          <a:p>
            <a:fld id="{7D5EE920-EF19-40FE-96EE-A508C291977A}" type="slidenum">
              <a:rPr lang="en-IN" smtClean="0"/>
              <a:pPr/>
              <a:t>6</a:t>
            </a:fld>
            <a:endParaRPr lang="en-IN"/>
          </a:p>
        </p:txBody>
      </p:sp>
    </p:spTree>
    <p:extLst>
      <p:ext uri="{BB962C8B-B14F-4D97-AF65-F5344CB8AC3E}">
        <p14:creationId xmlns:p14="http://schemas.microsoft.com/office/powerpoint/2010/main" val="139252237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Course Outcome (CO)</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3329432252"/>
              </p:ext>
            </p:extLst>
          </p:nvPr>
        </p:nvGraphicFramePr>
        <p:xfrm>
          <a:off x="838200" y="2006219"/>
          <a:ext cx="11185478" cy="3755009"/>
        </p:xfrm>
        <a:graphic>
          <a:graphicData uri="http://schemas.openxmlformats.org/drawingml/2006/table">
            <a:tbl>
              <a:tblPr firstRow="1" firstCol="1" lastRow="1" lastCol="1" bandRow="1" bandCol="1">
                <a:tableStyleId>{5C22544A-7EE6-4342-B048-85BDC9FD1C3A}</a:tableStyleId>
              </a:tblPr>
              <a:tblGrid>
                <a:gridCol w="772236"/>
                <a:gridCol w="354842"/>
                <a:gridCol w="10058400"/>
              </a:tblGrid>
              <a:tr h="396729">
                <a:tc>
                  <a:txBody>
                    <a:bodyPr/>
                    <a:lstStyle/>
                    <a:p>
                      <a:pPr marL="0" marR="0" indent="-1270" algn="ctr" fontAlgn="t">
                        <a:lnSpc>
                          <a:spcPct val="115000"/>
                        </a:lnSpc>
                        <a:spcBef>
                          <a:spcPts val="0"/>
                        </a:spcBef>
                        <a:spcAft>
                          <a:spcPts val="0"/>
                        </a:spcAft>
                      </a:pPr>
                      <a:r>
                        <a:rPr lang="en-US" sz="2800" b="0">
                          <a:solidFill>
                            <a:sysClr val="windowText" lastClr="000000"/>
                          </a:solidFill>
                          <a:effectLst/>
                          <a:latin typeface="+mn-lt"/>
                        </a:rPr>
                        <a:t>CO1</a:t>
                      </a:r>
                      <a:endParaRPr lang="en-US" sz="2800" b="0">
                        <a:solidFill>
                          <a:sysClr val="windowText" lastClr="000000"/>
                        </a:solidFill>
                        <a:effectLst/>
                        <a:latin typeface="+mn-lt"/>
                        <a:ea typeface="Calibri" panose="020F0502020204030204" pitchFamily="34" charset="0"/>
                        <a:cs typeface="Times New Roman" panose="02020603050405020304" pitchFamily="18" charset="0"/>
                      </a:endParaRPr>
                    </a:p>
                  </a:txBody>
                  <a:tcPr marL="27305" marR="0" marT="0" marB="0" anchor="ctr">
                    <a:noFill/>
                  </a:tcPr>
                </a:tc>
                <a:tc>
                  <a:txBody>
                    <a:bodyPr/>
                    <a:lstStyle/>
                    <a:p>
                      <a:pPr marL="0" marR="0" indent="-1270" algn="ctr" fontAlgn="t">
                        <a:lnSpc>
                          <a:spcPct val="115000"/>
                        </a:lnSpc>
                        <a:spcBef>
                          <a:spcPts val="0"/>
                        </a:spcBef>
                        <a:spcAft>
                          <a:spcPts val="0"/>
                        </a:spcAft>
                      </a:pPr>
                      <a:r>
                        <a:rPr lang="en-US" sz="2800" b="0">
                          <a:solidFill>
                            <a:sysClr val="windowText" lastClr="000000"/>
                          </a:solidFill>
                          <a:effectLst/>
                          <a:latin typeface="+mn-lt"/>
                        </a:rPr>
                        <a:t>:</a:t>
                      </a:r>
                      <a:endParaRPr lang="en-US" sz="2800" b="0">
                        <a:solidFill>
                          <a:sysClr val="windowText" lastClr="000000"/>
                        </a:solidFill>
                        <a:effectLst/>
                        <a:latin typeface="+mn-lt"/>
                        <a:ea typeface="Calibri" panose="020F0502020204030204" pitchFamily="34" charset="0"/>
                        <a:cs typeface="Times New Roman" panose="02020603050405020304" pitchFamily="18" charset="0"/>
                      </a:endParaRPr>
                    </a:p>
                  </a:txBody>
                  <a:tcPr marL="27305" marR="0" marT="0" marB="0" anchor="ctr">
                    <a:noFill/>
                  </a:tcPr>
                </a:tc>
                <a:tc>
                  <a:txBody>
                    <a:bodyPr/>
                    <a:lstStyle/>
                    <a:p>
                      <a:pPr marL="0" marR="0">
                        <a:lnSpc>
                          <a:spcPct val="107000"/>
                        </a:lnSpc>
                        <a:spcBef>
                          <a:spcPts val="0"/>
                        </a:spcBef>
                        <a:spcAft>
                          <a:spcPts val="0"/>
                        </a:spcAft>
                      </a:pPr>
                      <a:r>
                        <a:rPr lang="en-US" sz="2800" b="0">
                          <a:solidFill>
                            <a:sysClr val="windowText" lastClr="000000"/>
                          </a:solidFill>
                          <a:effectLst/>
                          <a:latin typeface="+mn-lt"/>
                        </a:rPr>
                        <a:t>Understand the process and components of Data Science project. </a:t>
                      </a:r>
                      <a:endParaRPr lang="en-US" sz="2800" b="0">
                        <a:solidFill>
                          <a:sysClr val="windowText" lastClr="000000"/>
                        </a:solidFill>
                        <a:effectLst/>
                        <a:latin typeface="+mn-lt"/>
                        <a:ea typeface="Calibri" panose="020F0502020204030204" pitchFamily="34" charset="0"/>
                        <a:cs typeface="Times New Roman" panose="02020603050405020304" pitchFamily="18" charset="0"/>
                      </a:endParaRPr>
                    </a:p>
                  </a:txBody>
                  <a:tcPr marL="27305" marR="0" marT="0" marB="0">
                    <a:noFill/>
                  </a:tcPr>
                </a:tc>
              </a:tr>
              <a:tr h="396729">
                <a:tc>
                  <a:txBody>
                    <a:bodyPr/>
                    <a:lstStyle/>
                    <a:p>
                      <a:pPr marL="0" marR="0" indent="-1270" algn="ctr" fontAlgn="t">
                        <a:lnSpc>
                          <a:spcPct val="115000"/>
                        </a:lnSpc>
                        <a:spcBef>
                          <a:spcPts val="0"/>
                        </a:spcBef>
                        <a:spcAft>
                          <a:spcPts val="0"/>
                        </a:spcAft>
                      </a:pPr>
                      <a:r>
                        <a:rPr lang="en-US" sz="2800" b="0">
                          <a:solidFill>
                            <a:sysClr val="windowText" lastClr="000000"/>
                          </a:solidFill>
                          <a:effectLst/>
                          <a:latin typeface="+mn-lt"/>
                        </a:rPr>
                        <a:t>CO2</a:t>
                      </a:r>
                      <a:endParaRPr lang="en-US" sz="2800" b="0">
                        <a:solidFill>
                          <a:sysClr val="windowText" lastClr="000000"/>
                        </a:solidFill>
                        <a:effectLst/>
                        <a:latin typeface="+mn-lt"/>
                        <a:ea typeface="Calibri" panose="020F0502020204030204" pitchFamily="34" charset="0"/>
                        <a:cs typeface="Times New Roman" panose="02020603050405020304" pitchFamily="18" charset="0"/>
                      </a:endParaRPr>
                    </a:p>
                  </a:txBody>
                  <a:tcPr marL="27305" marR="0" marT="0" marB="0" anchor="ctr">
                    <a:noFill/>
                  </a:tcPr>
                </a:tc>
                <a:tc>
                  <a:txBody>
                    <a:bodyPr/>
                    <a:lstStyle/>
                    <a:p>
                      <a:pPr marL="0" marR="0" indent="-1270" algn="ctr" fontAlgn="t">
                        <a:lnSpc>
                          <a:spcPct val="115000"/>
                        </a:lnSpc>
                        <a:spcBef>
                          <a:spcPts val="0"/>
                        </a:spcBef>
                        <a:spcAft>
                          <a:spcPts val="0"/>
                        </a:spcAft>
                      </a:pPr>
                      <a:r>
                        <a:rPr lang="en-US" sz="2800" b="0">
                          <a:solidFill>
                            <a:sysClr val="windowText" lastClr="000000"/>
                          </a:solidFill>
                          <a:effectLst/>
                          <a:latin typeface="+mn-lt"/>
                        </a:rPr>
                        <a:t>:</a:t>
                      </a:r>
                      <a:endParaRPr lang="en-US" sz="2800" b="0">
                        <a:solidFill>
                          <a:sysClr val="windowText" lastClr="000000"/>
                        </a:solidFill>
                        <a:effectLst/>
                        <a:latin typeface="+mn-lt"/>
                        <a:ea typeface="Calibri" panose="020F0502020204030204" pitchFamily="34" charset="0"/>
                        <a:cs typeface="Times New Roman" panose="02020603050405020304" pitchFamily="18" charset="0"/>
                      </a:endParaRPr>
                    </a:p>
                  </a:txBody>
                  <a:tcPr marL="27305" marR="0" marT="0" marB="0" anchor="ctr">
                    <a:noFill/>
                  </a:tcPr>
                </a:tc>
                <a:tc>
                  <a:txBody>
                    <a:bodyPr/>
                    <a:lstStyle/>
                    <a:p>
                      <a:pPr marL="0" marR="0">
                        <a:lnSpc>
                          <a:spcPct val="107000"/>
                        </a:lnSpc>
                        <a:spcBef>
                          <a:spcPts val="0"/>
                        </a:spcBef>
                        <a:spcAft>
                          <a:spcPts val="0"/>
                        </a:spcAft>
                      </a:pPr>
                      <a:r>
                        <a:rPr lang="en-US" sz="2800" b="0" dirty="0">
                          <a:solidFill>
                            <a:sysClr val="windowText" lastClr="000000"/>
                          </a:solidFill>
                          <a:effectLst/>
                          <a:latin typeface="+mn-lt"/>
                        </a:rPr>
                        <a:t>Learn the importance of probability and statistics in Data Science</a:t>
                      </a:r>
                      <a:endParaRPr lang="en-US" sz="2800" b="0" dirty="0">
                        <a:solidFill>
                          <a:sysClr val="windowText" lastClr="000000"/>
                        </a:solidFill>
                        <a:effectLst/>
                        <a:latin typeface="+mn-lt"/>
                        <a:ea typeface="Calibri" panose="020F0502020204030204" pitchFamily="34" charset="0"/>
                        <a:cs typeface="Times New Roman" panose="02020603050405020304" pitchFamily="18" charset="0"/>
                      </a:endParaRPr>
                    </a:p>
                  </a:txBody>
                  <a:tcPr marL="27305" marR="0" marT="0" marB="0">
                    <a:noFill/>
                  </a:tcPr>
                </a:tc>
              </a:tr>
              <a:tr h="396729">
                <a:tc>
                  <a:txBody>
                    <a:bodyPr/>
                    <a:lstStyle/>
                    <a:p>
                      <a:pPr marL="0" marR="0" indent="-1270" algn="ctr" fontAlgn="t">
                        <a:lnSpc>
                          <a:spcPct val="115000"/>
                        </a:lnSpc>
                        <a:spcBef>
                          <a:spcPts val="0"/>
                        </a:spcBef>
                        <a:spcAft>
                          <a:spcPts val="0"/>
                        </a:spcAft>
                      </a:pPr>
                      <a:r>
                        <a:rPr lang="en-US" sz="2800" b="0">
                          <a:solidFill>
                            <a:sysClr val="windowText" lastClr="000000"/>
                          </a:solidFill>
                          <a:effectLst/>
                          <a:latin typeface="+mn-lt"/>
                        </a:rPr>
                        <a:t>CO3</a:t>
                      </a:r>
                      <a:endParaRPr lang="en-US" sz="2800" b="0">
                        <a:solidFill>
                          <a:sysClr val="windowText" lastClr="000000"/>
                        </a:solidFill>
                        <a:effectLst/>
                        <a:latin typeface="+mn-lt"/>
                        <a:ea typeface="Calibri" panose="020F0502020204030204" pitchFamily="34" charset="0"/>
                        <a:cs typeface="Times New Roman" panose="02020603050405020304" pitchFamily="18" charset="0"/>
                      </a:endParaRPr>
                    </a:p>
                  </a:txBody>
                  <a:tcPr marL="27305" marR="0" marT="0" marB="0" anchor="ctr">
                    <a:noFill/>
                  </a:tcPr>
                </a:tc>
                <a:tc>
                  <a:txBody>
                    <a:bodyPr/>
                    <a:lstStyle/>
                    <a:p>
                      <a:pPr marL="0" marR="0" indent="-1270" algn="ctr" fontAlgn="t">
                        <a:lnSpc>
                          <a:spcPct val="115000"/>
                        </a:lnSpc>
                        <a:spcBef>
                          <a:spcPts val="0"/>
                        </a:spcBef>
                        <a:spcAft>
                          <a:spcPts val="0"/>
                        </a:spcAft>
                      </a:pPr>
                      <a:r>
                        <a:rPr lang="en-US" sz="2800" b="0">
                          <a:solidFill>
                            <a:sysClr val="windowText" lastClr="000000"/>
                          </a:solidFill>
                          <a:effectLst/>
                          <a:latin typeface="+mn-lt"/>
                        </a:rPr>
                        <a:t>:</a:t>
                      </a:r>
                      <a:endParaRPr lang="en-US" sz="2800" b="0">
                        <a:solidFill>
                          <a:sysClr val="windowText" lastClr="000000"/>
                        </a:solidFill>
                        <a:effectLst/>
                        <a:latin typeface="+mn-lt"/>
                        <a:ea typeface="Calibri" panose="020F0502020204030204" pitchFamily="34" charset="0"/>
                        <a:cs typeface="Times New Roman" panose="02020603050405020304" pitchFamily="18" charset="0"/>
                      </a:endParaRPr>
                    </a:p>
                  </a:txBody>
                  <a:tcPr marL="27305" marR="0" marT="0" marB="0" anchor="ctr">
                    <a:noFill/>
                  </a:tcPr>
                </a:tc>
                <a:tc>
                  <a:txBody>
                    <a:bodyPr/>
                    <a:lstStyle/>
                    <a:p>
                      <a:pPr marL="0" marR="0">
                        <a:lnSpc>
                          <a:spcPct val="107000"/>
                        </a:lnSpc>
                        <a:spcBef>
                          <a:spcPts val="0"/>
                        </a:spcBef>
                        <a:spcAft>
                          <a:spcPts val="0"/>
                        </a:spcAft>
                      </a:pPr>
                      <a:r>
                        <a:rPr lang="en-US" sz="2800" b="0">
                          <a:solidFill>
                            <a:sysClr val="windowText" lastClr="000000"/>
                          </a:solidFill>
                          <a:effectLst/>
                          <a:latin typeface="+mn-lt"/>
                        </a:rPr>
                        <a:t>Understand the machine learning in today’s business world.</a:t>
                      </a:r>
                      <a:endParaRPr lang="en-US" sz="2800" b="0">
                        <a:solidFill>
                          <a:sysClr val="windowText" lastClr="000000"/>
                        </a:solidFill>
                        <a:effectLst/>
                        <a:latin typeface="+mn-lt"/>
                        <a:ea typeface="Calibri" panose="020F0502020204030204" pitchFamily="34" charset="0"/>
                        <a:cs typeface="Times New Roman" panose="02020603050405020304" pitchFamily="18" charset="0"/>
                      </a:endParaRPr>
                    </a:p>
                  </a:txBody>
                  <a:tcPr marL="27305" marR="0" marT="0" marB="0">
                    <a:noFill/>
                  </a:tcPr>
                </a:tc>
              </a:tr>
              <a:tr h="396729">
                <a:tc>
                  <a:txBody>
                    <a:bodyPr/>
                    <a:lstStyle/>
                    <a:p>
                      <a:pPr marL="0" marR="0" indent="-1270" algn="ctr" fontAlgn="t">
                        <a:lnSpc>
                          <a:spcPct val="115000"/>
                        </a:lnSpc>
                        <a:spcBef>
                          <a:spcPts val="0"/>
                        </a:spcBef>
                        <a:spcAft>
                          <a:spcPts val="0"/>
                        </a:spcAft>
                      </a:pPr>
                      <a:r>
                        <a:rPr lang="en-US" sz="2800" b="0">
                          <a:solidFill>
                            <a:sysClr val="windowText" lastClr="000000"/>
                          </a:solidFill>
                          <a:effectLst/>
                          <a:latin typeface="+mn-lt"/>
                        </a:rPr>
                        <a:t>CO4</a:t>
                      </a:r>
                      <a:endParaRPr lang="en-US" sz="2800" b="0">
                        <a:solidFill>
                          <a:sysClr val="windowText" lastClr="000000"/>
                        </a:solidFill>
                        <a:effectLst/>
                        <a:latin typeface="+mn-lt"/>
                        <a:ea typeface="Calibri" panose="020F0502020204030204" pitchFamily="34" charset="0"/>
                        <a:cs typeface="Times New Roman" panose="02020603050405020304" pitchFamily="18" charset="0"/>
                      </a:endParaRPr>
                    </a:p>
                  </a:txBody>
                  <a:tcPr marL="27305" marR="0" marT="0" marB="0" anchor="ctr">
                    <a:noFill/>
                  </a:tcPr>
                </a:tc>
                <a:tc>
                  <a:txBody>
                    <a:bodyPr/>
                    <a:lstStyle/>
                    <a:p>
                      <a:pPr marL="0" marR="0" indent="-1270" algn="ctr" fontAlgn="t">
                        <a:lnSpc>
                          <a:spcPct val="115000"/>
                        </a:lnSpc>
                        <a:spcBef>
                          <a:spcPts val="0"/>
                        </a:spcBef>
                        <a:spcAft>
                          <a:spcPts val="0"/>
                        </a:spcAft>
                      </a:pPr>
                      <a:r>
                        <a:rPr lang="en-US" sz="2800" b="0">
                          <a:solidFill>
                            <a:sysClr val="windowText" lastClr="000000"/>
                          </a:solidFill>
                          <a:effectLst/>
                          <a:latin typeface="+mn-lt"/>
                        </a:rPr>
                        <a:t>:</a:t>
                      </a:r>
                      <a:endParaRPr lang="en-US" sz="2800" b="0">
                        <a:solidFill>
                          <a:sysClr val="windowText" lastClr="000000"/>
                        </a:solidFill>
                        <a:effectLst/>
                        <a:latin typeface="+mn-lt"/>
                        <a:ea typeface="Calibri" panose="020F0502020204030204" pitchFamily="34" charset="0"/>
                        <a:cs typeface="Times New Roman" panose="02020603050405020304" pitchFamily="18" charset="0"/>
                      </a:endParaRPr>
                    </a:p>
                  </a:txBody>
                  <a:tcPr marL="27305" marR="0" marT="0" marB="0" anchor="ctr">
                    <a:noFill/>
                  </a:tcPr>
                </a:tc>
                <a:tc>
                  <a:txBody>
                    <a:bodyPr/>
                    <a:lstStyle/>
                    <a:p>
                      <a:pPr marL="0" marR="0">
                        <a:lnSpc>
                          <a:spcPct val="107000"/>
                        </a:lnSpc>
                        <a:spcBef>
                          <a:spcPts val="0"/>
                        </a:spcBef>
                        <a:spcAft>
                          <a:spcPts val="0"/>
                        </a:spcAft>
                      </a:pPr>
                      <a:r>
                        <a:rPr lang="en-US" sz="2800" b="0">
                          <a:solidFill>
                            <a:sysClr val="windowText" lastClr="000000"/>
                          </a:solidFill>
                          <a:effectLst/>
                          <a:latin typeface="+mn-lt"/>
                        </a:rPr>
                        <a:t>Understands the various components of computer science being used for Data Science</a:t>
                      </a:r>
                      <a:endParaRPr lang="en-US" sz="2800" b="0">
                        <a:solidFill>
                          <a:sysClr val="windowText" lastClr="000000"/>
                        </a:solidFill>
                        <a:effectLst/>
                        <a:latin typeface="+mn-lt"/>
                        <a:ea typeface="Calibri" panose="020F0502020204030204" pitchFamily="34" charset="0"/>
                        <a:cs typeface="Times New Roman" panose="02020603050405020304" pitchFamily="18" charset="0"/>
                      </a:endParaRPr>
                    </a:p>
                  </a:txBody>
                  <a:tcPr marL="27305" marR="0" marT="0" marB="0">
                    <a:noFill/>
                  </a:tcPr>
                </a:tc>
              </a:tr>
              <a:tr h="1101694">
                <a:tc>
                  <a:txBody>
                    <a:bodyPr/>
                    <a:lstStyle/>
                    <a:p>
                      <a:pPr marL="0" marR="0" indent="-1270" algn="ctr" fontAlgn="t">
                        <a:lnSpc>
                          <a:spcPct val="115000"/>
                        </a:lnSpc>
                        <a:spcBef>
                          <a:spcPts val="0"/>
                        </a:spcBef>
                        <a:spcAft>
                          <a:spcPts val="0"/>
                        </a:spcAft>
                      </a:pPr>
                      <a:r>
                        <a:rPr lang="en-US" sz="2800" b="0">
                          <a:solidFill>
                            <a:sysClr val="windowText" lastClr="000000"/>
                          </a:solidFill>
                          <a:effectLst/>
                          <a:latin typeface="+mn-lt"/>
                        </a:rPr>
                        <a:t>CO5</a:t>
                      </a:r>
                      <a:endParaRPr lang="en-US" sz="2800" b="0">
                        <a:solidFill>
                          <a:sysClr val="windowText" lastClr="000000"/>
                        </a:solidFill>
                        <a:effectLst/>
                        <a:latin typeface="+mn-lt"/>
                        <a:ea typeface="Calibri" panose="020F0502020204030204" pitchFamily="34" charset="0"/>
                        <a:cs typeface="Times New Roman" panose="02020603050405020304" pitchFamily="18" charset="0"/>
                      </a:endParaRPr>
                    </a:p>
                  </a:txBody>
                  <a:tcPr marL="27305" marR="0" marT="0" marB="0" anchor="ctr">
                    <a:noFill/>
                  </a:tcPr>
                </a:tc>
                <a:tc>
                  <a:txBody>
                    <a:bodyPr/>
                    <a:lstStyle/>
                    <a:p>
                      <a:pPr marL="0" marR="0" indent="-1270" algn="ctr" fontAlgn="t">
                        <a:lnSpc>
                          <a:spcPct val="115000"/>
                        </a:lnSpc>
                        <a:spcBef>
                          <a:spcPts val="0"/>
                        </a:spcBef>
                        <a:spcAft>
                          <a:spcPts val="0"/>
                        </a:spcAft>
                      </a:pPr>
                      <a:r>
                        <a:rPr lang="en-US" sz="2800" b="0">
                          <a:solidFill>
                            <a:sysClr val="windowText" lastClr="000000"/>
                          </a:solidFill>
                          <a:effectLst/>
                          <a:latin typeface="+mn-lt"/>
                        </a:rPr>
                        <a:t>:</a:t>
                      </a:r>
                      <a:endParaRPr lang="en-US" sz="2800" b="0">
                        <a:solidFill>
                          <a:sysClr val="windowText" lastClr="000000"/>
                        </a:solidFill>
                        <a:effectLst/>
                        <a:latin typeface="+mn-lt"/>
                        <a:ea typeface="Calibri" panose="020F0502020204030204" pitchFamily="34" charset="0"/>
                        <a:cs typeface="Times New Roman" panose="02020603050405020304" pitchFamily="18" charset="0"/>
                      </a:endParaRPr>
                    </a:p>
                  </a:txBody>
                  <a:tcPr marL="27305" marR="0" marT="0" marB="0" anchor="ctr">
                    <a:noFill/>
                  </a:tcPr>
                </a:tc>
                <a:tc>
                  <a:txBody>
                    <a:bodyPr/>
                    <a:lstStyle/>
                    <a:p>
                      <a:pPr marL="0" marR="0" indent="0" algn="l" defTabSz="914400" rtl="0" eaLnBrk="1" fontAlgn="auto" latinLnBrk="0" hangingPunct="1">
                        <a:lnSpc>
                          <a:spcPct val="107000"/>
                        </a:lnSpc>
                        <a:spcBef>
                          <a:spcPts val="0"/>
                        </a:spcBef>
                        <a:spcAft>
                          <a:spcPts val="0"/>
                        </a:spcAft>
                        <a:buClrTx/>
                        <a:buSzTx/>
                        <a:buFontTx/>
                        <a:buNone/>
                        <a:tabLst/>
                        <a:defRPr/>
                      </a:pPr>
                      <a:r>
                        <a:rPr lang="en-US" sz="2800" b="0" dirty="0" smtClean="0">
                          <a:solidFill>
                            <a:sysClr val="windowText" lastClr="000000"/>
                          </a:solidFill>
                          <a:effectLst/>
                          <a:latin typeface="+mn-lt"/>
                          <a:ea typeface="Calibri" panose="020F0502020204030204" pitchFamily="34" charset="0"/>
                          <a:cs typeface="Times New Roman" panose="02020603050405020304" pitchFamily="18" charset="0"/>
                        </a:rPr>
                        <a:t/>
                      </a:r>
                      <a:br>
                        <a:rPr lang="en-US" sz="2800" b="0" dirty="0" smtClean="0">
                          <a:solidFill>
                            <a:sysClr val="windowText" lastClr="000000"/>
                          </a:solidFill>
                          <a:effectLst/>
                          <a:latin typeface="+mn-lt"/>
                          <a:ea typeface="Calibri" panose="020F0502020204030204" pitchFamily="34" charset="0"/>
                          <a:cs typeface="Times New Roman" panose="02020603050405020304" pitchFamily="18" charset="0"/>
                        </a:rPr>
                      </a:br>
                      <a:r>
                        <a:rPr lang="en-US" sz="2800" b="0" dirty="0" smtClean="0">
                          <a:solidFill>
                            <a:sysClr val="windowText" lastClr="000000"/>
                          </a:solidFill>
                          <a:effectLst/>
                          <a:latin typeface="+mn-lt"/>
                        </a:rPr>
                        <a:t>Understand the execution flow of a Data Science project</a:t>
                      </a:r>
                    </a:p>
                    <a:p>
                      <a:pPr marL="0" marR="0">
                        <a:lnSpc>
                          <a:spcPct val="107000"/>
                        </a:lnSpc>
                        <a:spcBef>
                          <a:spcPts val="0"/>
                        </a:spcBef>
                        <a:spcAft>
                          <a:spcPts val="0"/>
                        </a:spcAft>
                      </a:pPr>
                      <a:endParaRPr lang="en-US" sz="2800" b="0" dirty="0">
                        <a:solidFill>
                          <a:sysClr val="windowText" lastClr="000000"/>
                        </a:solidFill>
                        <a:effectLst/>
                        <a:latin typeface="+mn-lt"/>
                        <a:ea typeface="Calibri" panose="020F0502020204030204" pitchFamily="34" charset="0"/>
                        <a:cs typeface="Times New Roman" panose="02020603050405020304" pitchFamily="18" charset="0"/>
                      </a:endParaRPr>
                    </a:p>
                  </a:txBody>
                  <a:tcPr marL="27305" marR="0" marT="0" marB="0">
                    <a:noFill/>
                  </a:tcPr>
                </a:tc>
              </a:tr>
            </a:tbl>
          </a:graphicData>
        </a:graphic>
      </p:graphicFrame>
      <p:sp>
        <p:nvSpPr>
          <p:cNvPr id="3" name="Date Placeholder 2"/>
          <p:cNvSpPr>
            <a:spLocks noGrp="1"/>
          </p:cNvSpPr>
          <p:nvPr>
            <p:ph type="dt" sz="half" idx="10"/>
          </p:nvPr>
        </p:nvSpPr>
        <p:spPr/>
        <p:txBody>
          <a:bodyPr/>
          <a:lstStyle/>
          <a:p>
            <a:fld id="{678CF0D0-D98D-46D2-8219-2588B582ECA4}" type="datetime1">
              <a:rPr lang="en-US" smtClean="0"/>
              <a:t>2/22/2024</a:t>
            </a:fld>
            <a:endParaRPr lang="en-IN"/>
          </a:p>
        </p:txBody>
      </p:sp>
      <p:sp>
        <p:nvSpPr>
          <p:cNvPr id="5" name="Slide Number Placeholder 4"/>
          <p:cNvSpPr>
            <a:spLocks noGrp="1"/>
          </p:cNvSpPr>
          <p:nvPr>
            <p:ph type="sldNum" sz="quarter" idx="12"/>
          </p:nvPr>
        </p:nvSpPr>
        <p:spPr/>
        <p:txBody>
          <a:bodyPr/>
          <a:lstStyle/>
          <a:p>
            <a:fld id="{7D5EE920-EF19-40FE-96EE-A508C291977A}" type="slidenum">
              <a:rPr lang="en-IN" smtClean="0"/>
              <a:pPr/>
              <a:t>7</a:t>
            </a:fld>
            <a:endParaRPr lang="en-IN"/>
          </a:p>
        </p:txBody>
      </p:sp>
    </p:spTree>
    <p:extLst>
      <p:ext uri="{BB962C8B-B14F-4D97-AF65-F5344CB8AC3E}">
        <p14:creationId xmlns:p14="http://schemas.microsoft.com/office/powerpoint/2010/main" val="113326956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424067"/>
            <a:ext cx="10515600" cy="4752896"/>
          </a:xfrm>
        </p:spPr>
        <p:txBody>
          <a:bodyPr>
            <a:normAutofit fontScale="62500" lnSpcReduction="20000"/>
          </a:bodyPr>
          <a:lstStyle/>
          <a:p>
            <a:endParaRPr lang="en-US" dirty="0"/>
          </a:p>
          <a:p>
            <a:pPr algn="just"/>
            <a:r>
              <a:rPr lang="en-US" sz="3600" dirty="0" smtClean="0"/>
              <a:t>“Machine Learning </a:t>
            </a:r>
            <a:r>
              <a:rPr lang="en-US" sz="3600" dirty="0"/>
              <a:t>said to learn from experience with respect to some class of tasks, and a performance measure P, if [the learner’s] performances at tasks in the class, as measured by P, improves with experience. </a:t>
            </a:r>
            <a:r>
              <a:rPr lang="en-US" sz="3600" dirty="0" smtClean="0"/>
              <a:t>”</a:t>
            </a:r>
          </a:p>
          <a:p>
            <a:pPr marL="0" lvl="2" indent="0" algn="just">
              <a:spcBef>
                <a:spcPts val="1000"/>
              </a:spcBef>
              <a:buNone/>
            </a:pPr>
            <a:r>
              <a:rPr lang="en-US" sz="3600" dirty="0" smtClean="0"/>
              <a:t>							                </a:t>
            </a:r>
            <a:r>
              <a:rPr lang="en-US" sz="2800" dirty="0" smtClean="0"/>
              <a:t>Tom </a:t>
            </a:r>
            <a:r>
              <a:rPr lang="en-US" sz="2800" dirty="0"/>
              <a:t>Mitchell 1997</a:t>
            </a:r>
          </a:p>
          <a:p>
            <a:pPr marL="0" indent="0" algn="just">
              <a:buNone/>
            </a:pPr>
            <a:endParaRPr lang="en-US" sz="3600" dirty="0" smtClean="0"/>
          </a:p>
          <a:p>
            <a:pPr algn="just"/>
            <a:r>
              <a:rPr lang="en-US" sz="3600" dirty="0" smtClean="0"/>
              <a:t>The </a:t>
            </a:r>
            <a:r>
              <a:rPr lang="en-US" sz="3600" dirty="0"/>
              <a:t>scientific discipline of machine learning enables computers to learn without explicit programming. One of the most intriguing technologies that has ever been developed is machine learning. The ability to learn is what, as the name suggests, gives the computer a more human-like quality. Today, machine learning is being actively used, possibly in a lot more places than one might think.</a:t>
            </a:r>
          </a:p>
          <a:p>
            <a:endParaRPr lang="en-US" dirty="0"/>
          </a:p>
          <a:p>
            <a:pPr algn="just"/>
            <a:endParaRPr lang="en-US" sz="3600" dirty="0"/>
          </a:p>
          <a:p>
            <a:pPr algn="just"/>
            <a:endParaRPr lang="en-US" sz="3600" dirty="0"/>
          </a:p>
          <a:p>
            <a:pPr lvl="2" algn="just">
              <a:buNone/>
            </a:pPr>
            <a:r>
              <a:rPr lang="en-US" sz="2800" dirty="0"/>
              <a:t>								</a:t>
            </a:r>
          </a:p>
        </p:txBody>
      </p:sp>
      <p:sp>
        <p:nvSpPr>
          <p:cNvPr id="4" name="TextBox 3"/>
          <p:cNvSpPr txBox="1"/>
          <p:nvPr/>
        </p:nvSpPr>
        <p:spPr>
          <a:xfrm>
            <a:off x="1888761" y="674557"/>
            <a:ext cx="8334531" cy="707886"/>
          </a:xfrm>
          <a:prstGeom prst="rect">
            <a:avLst/>
          </a:prstGeom>
          <a:noFill/>
        </p:spPr>
        <p:txBody>
          <a:bodyPr wrap="square" rtlCol="0">
            <a:spAutoFit/>
          </a:bodyPr>
          <a:lstStyle/>
          <a:p>
            <a:pPr algn="ctr"/>
            <a:r>
              <a:rPr lang="en-US" sz="4000" b="1" dirty="0"/>
              <a:t>What is Machine learning ?</a:t>
            </a:r>
          </a:p>
        </p:txBody>
      </p:sp>
      <p:sp>
        <p:nvSpPr>
          <p:cNvPr id="2" name="Date Placeholder 1"/>
          <p:cNvSpPr>
            <a:spLocks noGrp="1"/>
          </p:cNvSpPr>
          <p:nvPr>
            <p:ph type="dt" sz="half" idx="10"/>
          </p:nvPr>
        </p:nvSpPr>
        <p:spPr/>
        <p:txBody>
          <a:bodyPr/>
          <a:lstStyle/>
          <a:p>
            <a:fld id="{6C692A64-15C1-4D19-A2D5-27F68FF0B75A}" type="datetime1">
              <a:rPr lang="en-US" smtClean="0"/>
              <a:t>2/22/2024</a:t>
            </a:fld>
            <a:endParaRPr lang="en-IN"/>
          </a:p>
        </p:txBody>
      </p:sp>
      <p:sp>
        <p:nvSpPr>
          <p:cNvPr id="5" name="Slide Number Placeholder 4"/>
          <p:cNvSpPr>
            <a:spLocks noGrp="1"/>
          </p:cNvSpPr>
          <p:nvPr>
            <p:ph type="sldNum" sz="quarter" idx="12"/>
          </p:nvPr>
        </p:nvSpPr>
        <p:spPr/>
        <p:txBody>
          <a:bodyPr/>
          <a:lstStyle/>
          <a:p>
            <a:fld id="{7D5EE920-EF19-40FE-96EE-A508C291977A}" type="slidenum">
              <a:rPr lang="en-IN" smtClean="0"/>
              <a:pPr/>
              <a:t>8</a:t>
            </a:fld>
            <a:endParaRPr lang="en-IN"/>
          </a:p>
        </p:txBody>
      </p:sp>
    </p:spTree>
    <p:extLst>
      <p:ext uri="{BB962C8B-B14F-4D97-AF65-F5344CB8AC3E}">
        <p14:creationId xmlns:p14="http://schemas.microsoft.com/office/powerpoint/2010/main" val="43793194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894049"/>
          </a:xfrm>
        </p:spPr>
        <p:txBody>
          <a:bodyPr/>
          <a:lstStyle/>
          <a:p>
            <a:pPr algn="ctr"/>
            <a:r>
              <a:rPr lang="en-US" b="1" dirty="0"/>
              <a:t>Three Components</a:t>
            </a:r>
          </a:p>
        </p:txBody>
      </p:sp>
      <p:sp>
        <p:nvSpPr>
          <p:cNvPr id="3" name="Content Placeholder 2"/>
          <p:cNvSpPr>
            <a:spLocks noGrp="1"/>
          </p:cNvSpPr>
          <p:nvPr>
            <p:ph idx="1"/>
          </p:nvPr>
        </p:nvSpPr>
        <p:spPr>
          <a:xfrm>
            <a:off x="838200" y="1214203"/>
            <a:ext cx="10515600" cy="5276538"/>
          </a:xfrm>
        </p:spPr>
        <p:txBody>
          <a:bodyPr>
            <a:normAutofit/>
          </a:bodyPr>
          <a:lstStyle/>
          <a:p>
            <a:pPr algn="just"/>
            <a:r>
              <a:rPr lang="en-US" sz="3600" dirty="0">
                <a:solidFill>
                  <a:schemeClr val="accent1">
                    <a:lumMod val="50000"/>
                  </a:schemeClr>
                </a:solidFill>
              </a:rPr>
              <a:t>Class of Tasks: T</a:t>
            </a:r>
          </a:p>
          <a:p>
            <a:pPr lvl="1" algn="just"/>
            <a:r>
              <a:rPr lang="en-US" sz="3200" dirty="0">
                <a:solidFill>
                  <a:schemeClr val="accent1">
                    <a:lumMod val="50000"/>
                  </a:schemeClr>
                </a:solidFill>
              </a:rPr>
              <a:t>Input – 	</a:t>
            </a:r>
          </a:p>
          <a:p>
            <a:pPr lvl="2" algn="just"/>
            <a:r>
              <a:rPr lang="en-US" sz="2800" dirty="0">
                <a:solidFill>
                  <a:schemeClr val="accent1">
                    <a:lumMod val="50000"/>
                  </a:schemeClr>
                </a:solidFill>
              </a:rPr>
              <a:t>a set of instances </a:t>
            </a:r>
            <a:r>
              <a:rPr lang="en-US" sz="2800" dirty="0">
                <a:solidFill>
                  <a:srgbClr val="7030A0"/>
                </a:solidFill>
              </a:rPr>
              <a:t>d</a:t>
            </a:r>
            <a:r>
              <a:rPr lang="en-US" sz="2800" baseline="-25000" dirty="0">
                <a:solidFill>
                  <a:srgbClr val="7030A0"/>
                </a:solidFill>
              </a:rPr>
              <a:t>1</a:t>
            </a:r>
            <a:r>
              <a:rPr lang="en-US" sz="2800" dirty="0">
                <a:solidFill>
                  <a:srgbClr val="7030A0"/>
                </a:solidFill>
              </a:rPr>
              <a:t>, d</a:t>
            </a:r>
            <a:r>
              <a:rPr lang="en-US" sz="2800" baseline="-25000" dirty="0">
                <a:solidFill>
                  <a:srgbClr val="7030A0"/>
                </a:solidFill>
              </a:rPr>
              <a:t>2</a:t>
            </a:r>
            <a:r>
              <a:rPr lang="en-US" sz="2800" dirty="0">
                <a:solidFill>
                  <a:srgbClr val="7030A0"/>
                </a:solidFill>
              </a:rPr>
              <a:t>, …</a:t>
            </a:r>
            <a:r>
              <a:rPr lang="en-US" sz="2800" dirty="0" err="1">
                <a:solidFill>
                  <a:srgbClr val="7030A0"/>
                </a:solidFill>
              </a:rPr>
              <a:t>d</a:t>
            </a:r>
            <a:r>
              <a:rPr lang="en-US" sz="2800" baseline="-25000" dirty="0" err="1">
                <a:solidFill>
                  <a:srgbClr val="7030A0"/>
                </a:solidFill>
              </a:rPr>
              <a:t>n</a:t>
            </a:r>
            <a:endParaRPr lang="en-US" sz="2800" baseline="-25000" dirty="0">
              <a:solidFill>
                <a:srgbClr val="7030A0"/>
              </a:solidFill>
            </a:endParaRPr>
          </a:p>
          <a:p>
            <a:pPr lvl="2" algn="just"/>
            <a:r>
              <a:rPr lang="en-US" sz="2800" dirty="0">
                <a:solidFill>
                  <a:schemeClr val="accent1">
                    <a:lumMod val="50000"/>
                  </a:schemeClr>
                </a:solidFill>
              </a:rPr>
              <a:t>we can represent an instance as a vector d=&lt; d</a:t>
            </a:r>
            <a:r>
              <a:rPr lang="en-US" sz="2800" baseline="-25000" dirty="0">
                <a:solidFill>
                  <a:schemeClr val="accent1">
                    <a:lumMod val="50000"/>
                  </a:schemeClr>
                </a:solidFill>
              </a:rPr>
              <a:t>1</a:t>
            </a:r>
            <a:r>
              <a:rPr lang="en-US" sz="2800" dirty="0">
                <a:solidFill>
                  <a:schemeClr val="accent1">
                    <a:lumMod val="50000"/>
                  </a:schemeClr>
                </a:solidFill>
              </a:rPr>
              <a:t>, d</a:t>
            </a:r>
            <a:r>
              <a:rPr lang="en-US" sz="2800" baseline="-25000" dirty="0">
                <a:solidFill>
                  <a:schemeClr val="accent1">
                    <a:lumMod val="50000"/>
                  </a:schemeClr>
                </a:solidFill>
              </a:rPr>
              <a:t>2</a:t>
            </a:r>
            <a:r>
              <a:rPr lang="en-US" sz="2800" dirty="0">
                <a:solidFill>
                  <a:schemeClr val="accent1">
                    <a:lumMod val="50000"/>
                  </a:schemeClr>
                </a:solidFill>
              </a:rPr>
              <a:t>, …</a:t>
            </a:r>
            <a:r>
              <a:rPr lang="en-US" sz="2800" dirty="0" err="1">
                <a:solidFill>
                  <a:schemeClr val="accent1">
                    <a:lumMod val="50000"/>
                  </a:schemeClr>
                </a:solidFill>
              </a:rPr>
              <a:t>d</a:t>
            </a:r>
            <a:r>
              <a:rPr lang="en-US" sz="2800" baseline="-25000" dirty="0" err="1">
                <a:solidFill>
                  <a:schemeClr val="accent1">
                    <a:lumMod val="50000"/>
                  </a:schemeClr>
                </a:solidFill>
              </a:rPr>
              <a:t>n</a:t>
            </a:r>
            <a:r>
              <a:rPr lang="en-US" sz="2800" dirty="0">
                <a:solidFill>
                  <a:schemeClr val="accent1">
                    <a:lumMod val="50000"/>
                  </a:schemeClr>
                </a:solidFill>
              </a:rPr>
              <a:t>&gt;</a:t>
            </a:r>
          </a:p>
          <a:p>
            <a:pPr lvl="1" algn="just"/>
            <a:r>
              <a:rPr lang="en-US" sz="3200" dirty="0">
                <a:solidFill>
                  <a:schemeClr val="accent1">
                    <a:lumMod val="50000"/>
                  </a:schemeClr>
                </a:solidFill>
              </a:rPr>
              <a:t>Output –</a:t>
            </a:r>
          </a:p>
          <a:p>
            <a:pPr lvl="2" algn="just"/>
            <a:r>
              <a:rPr lang="en-US" sz="2800" dirty="0">
                <a:solidFill>
                  <a:schemeClr val="accent1">
                    <a:lumMod val="50000"/>
                  </a:schemeClr>
                </a:solidFill>
              </a:rPr>
              <a:t>A set of predictions y</a:t>
            </a:r>
            <a:r>
              <a:rPr lang="en-US" sz="2800" baseline="-25000" dirty="0">
                <a:solidFill>
                  <a:schemeClr val="accent1">
                    <a:lumMod val="50000"/>
                  </a:schemeClr>
                </a:solidFill>
              </a:rPr>
              <a:t>1</a:t>
            </a:r>
            <a:r>
              <a:rPr lang="en-US" sz="2800" dirty="0">
                <a:solidFill>
                  <a:schemeClr val="accent1">
                    <a:lumMod val="50000"/>
                  </a:schemeClr>
                </a:solidFill>
              </a:rPr>
              <a:t>, y</a:t>
            </a:r>
            <a:r>
              <a:rPr lang="en-US" sz="2800" baseline="-25000" dirty="0">
                <a:solidFill>
                  <a:schemeClr val="accent1">
                    <a:lumMod val="50000"/>
                  </a:schemeClr>
                </a:solidFill>
              </a:rPr>
              <a:t>2</a:t>
            </a:r>
            <a:r>
              <a:rPr lang="en-US" sz="2800" dirty="0">
                <a:solidFill>
                  <a:schemeClr val="accent1">
                    <a:lumMod val="50000"/>
                  </a:schemeClr>
                </a:solidFill>
              </a:rPr>
              <a:t>, …</a:t>
            </a:r>
            <a:r>
              <a:rPr lang="en-US" sz="2800" dirty="0" err="1">
                <a:solidFill>
                  <a:schemeClr val="accent1">
                    <a:lumMod val="50000"/>
                  </a:schemeClr>
                </a:solidFill>
              </a:rPr>
              <a:t>y</a:t>
            </a:r>
            <a:r>
              <a:rPr lang="en-US" sz="2800" baseline="-25000" dirty="0" err="1">
                <a:solidFill>
                  <a:schemeClr val="accent1">
                    <a:lumMod val="50000"/>
                  </a:schemeClr>
                </a:solidFill>
              </a:rPr>
              <a:t>n</a:t>
            </a:r>
            <a:r>
              <a:rPr lang="en-US" sz="2800" baseline="-25000" dirty="0">
                <a:solidFill>
                  <a:schemeClr val="accent1">
                    <a:lumMod val="50000"/>
                  </a:schemeClr>
                </a:solidFill>
              </a:rPr>
              <a:t> </a:t>
            </a:r>
            <a:r>
              <a:rPr lang="en-US" sz="2800" dirty="0">
                <a:solidFill>
                  <a:schemeClr val="accent1">
                    <a:lumMod val="50000"/>
                  </a:schemeClr>
                </a:solidFill>
              </a:rPr>
              <a:t> (in hat notation)</a:t>
            </a:r>
          </a:p>
          <a:p>
            <a:pPr algn="just"/>
            <a:r>
              <a:rPr lang="en-US" sz="3600" dirty="0">
                <a:solidFill>
                  <a:schemeClr val="accent1">
                    <a:lumMod val="50000"/>
                  </a:schemeClr>
                </a:solidFill>
              </a:rPr>
              <a:t>Performance measure: P</a:t>
            </a:r>
          </a:p>
          <a:p>
            <a:pPr algn="just"/>
            <a:r>
              <a:rPr lang="en-US" sz="3600" smtClean="0">
                <a:solidFill>
                  <a:schemeClr val="accent1">
                    <a:lumMod val="50000"/>
                  </a:schemeClr>
                </a:solidFill>
              </a:rPr>
              <a:t>Experience</a:t>
            </a:r>
            <a:r>
              <a:rPr lang="en-US" sz="3600" dirty="0">
                <a:solidFill>
                  <a:schemeClr val="accent1">
                    <a:lumMod val="50000"/>
                  </a:schemeClr>
                </a:solidFill>
              </a:rPr>
              <a:t>: E</a:t>
            </a:r>
          </a:p>
          <a:p>
            <a:pPr lvl="1" algn="just"/>
            <a:endParaRPr lang="en-US" sz="3200" dirty="0">
              <a:solidFill>
                <a:schemeClr val="accent1">
                  <a:lumMod val="50000"/>
                </a:schemeClr>
              </a:solidFill>
            </a:endParaRPr>
          </a:p>
        </p:txBody>
      </p:sp>
      <p:sp>
        <p:nvSpPr>
          <p:cNvPr id="4" name="Date Placeholder 3"/>
          <p:cNvSpPr>
            <a:spLocks noGrp="1"/>
          </p:cNvSpPr>
          <p:nvPr>
            <p:ph type="dt" sz="half" idx="10"/>
          </p:nvPr>
        </p:nvSpPr>
        <p:spPr/>
        <p:txBody>
          <a:bodyPr/>
          <a:lstStyle/>
          <a:p>
            <a:fld id="{572F1F31-6EC0-4BAA-8012-61B41D5A27E8}" type="datetime1">
              <a:rPr lang="en-US" smtClean="0"/>
              <a:t>2/22/2024</a:t>
            </a:fld>
            <a:endParaRPr lang="en-IN"/>
          </a:p>
        </p:txBody>
      </p:sp>
      <p:sp>
        <p:nvSpPr>
          <p:cNvPr id="5" name="Slide Number Placeholder 4"/>
          <p:cNvSpPr>
            <a:spLocks noGrp="1"/>
          </p:cNvSpPr>
          <p:nvPr>
            <p:ph type="sldNum" sz="quarter" idx="12"/>
          </p:nvPr>
        </p:nvSpPr>
        <p:spPr/>
        <p:txBody>
          <a:bodyPr/>
          <a:lstStyle/>
          <a:p>
            <a:fld id="{7D5EE920-EF19-40FE-96EE-A508C291977A}" type="slidenum">
              <a:rPr lang="en-IN" smtClean="0"/>
              <a:pPr/>
              <a:t>9</a:t>
            </a:fld>
            <a:endParaRPr lang="en-IN"/>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2753</TotalTime>
  <Words>1236</Words>
  <Application>Microsoft Office PowerPoint</Application>
  <PresentationFormat>Widescreen</PresentationFormat>
  <Paragraphs>191</Paragraphs>
  <Slides>32</Slides>
  <Notes>1</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32</vt:i4>
      </vt:variant>
    </vt:vector>
  </HeadingPairs>
  <TitlesOfParts>
    <vt:vector size="39" baseType="lpstr">
      <vt:lpstr>Arial</vt:lpstr>
      <vt:lpstr>Calibri</vt:lpstr>
      <vt:lpstr>Calibri Light</vt:lpstr>
      <vt:lpstr>Times New Roman</vt:lpstr>
      <vt:lpstr>Wingdings</vt:lpstr>
      <vt:lpstr>Office Theme</vt:lpstr>
      <vt:lpstr>Equation</vt:lpstr>
      <vt:lpstr>Data Analytics: Module-3.1</vt:lpstr>
      <vt:lpstr>Course Details</vt:lpstr>
      <vt:lpstr>Course Outcome</vt:lpstr>
      <vt:lpstr>Syllabus: Module-3 (Foundation of Machine Learning)</vt:lpstr>
      <vt:lpstr>Perquisite</vt:lpstr>
      <vt:lpstr>Course Objective </vt:lpstr>
      <vt:lpstr>Course Outcome (CO)</vt:lpstr>
      <vt:lpstr>PowerPoint Presentation</vt:lpstr>
      <vt:lpstr>Three Components</vt:lpstr>
      <vt:lpstr>Machine Learning Paradigms</vt:lpstr>
      <vt:lpstr>Machine Learning Paradigms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Challenges</vt:lpstr>
      <vt:lpstr>Linear Regression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ML</dc:title>
  <dc:creator>Microsoft account</dc:creator>
  <cp:lastModifiedBy>hp</cp:lastModifiedBy>
  <cp:revision>58</cp:revision>
  <dcterms:created xsi:type="dcterms:W3CDTF">2021-05-11T14:48:37Z</dcterms:created>
  <dcterms:modified xsi:type="dcterms:W3CDTF">2024-02-22T16:23:57Z</dcterms:modified>
</cp:coreProperties>
</file>